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0"/>
  </p:notesMasterIdLst>
  <p:sldIdLst>
    <p:sldId id="336" r:id="rId2"/>
    <p:sldId id="403" r:id="rId3"/>
    <p:sldId id="413" r:id="rId4"/>
    <p:sldId id="417" r:id="rId5"/>
    <p:sldId id="418" r:id="rId6"/>
    <p:sldId id="426" r:id="rId7"/>
    <p:sldId id="427" r:id="rId8"/>
    <p:sldId id="428" r:id="rId9"/>
    <p:sldId id="429" r:id="rId10"/>
    <p:sldId id="430" r:id="rId11"/>
    <p:sldId id="437" r:id="rId12"/>
    <p:sldId id="445" r:id="rId13"/>
    <p:sldId id="431" r:id="rId14"/>
    <p:sldId id="432" r:id="rId15"/>
    <p:sldId id="433" r:id="rId16"/>
    <p:sldId id="434" r:id="rId17"/>
    <p:sldId id="435" r:id="rId18"/>
    <p:sldId id="436" r:id="rId19"/>
    <p:sldId id="441" r:id="rId20"/>
    <p:sldId id="438" r:id="rId21"/>
    <p:sldId id="439" r:id="rId22"/>
    <p:sldId id="440" r:id="rId23"/>
    <p:sldId id="444" r:id="rId24"/>
    <p:sldId id="443" r:id="rId25"/>
    <p:sldId id="419" r:id="rId26"/>
    <p:sldId id="415" r:id="rId27"/>
    <p:sldId id="424" r:id="rId28"/>
    <p:sldId id="425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Sandoll 국대떡볶이 01 Light" panose="020B0600000101010101" pitchFamily="34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andoll 국대떡볶이 02 Bold" panose="020B0600000101010101" pitchFamily="34" charset="-12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BA9"/>
    <a:srgbClr val="A09484"/>
    <a:srgbClr val="D7D2CB"/>
    <a:srgbClr val="F1BBBA"/>
    <a:srgbClr val="EDE3BD"/>
    <a:srgbClr val="FBF4E1"/>
    <a:srgbClr val="D9C475"/>
    <a:srgbClr val="E27774"/>
    <a:srgbClr val="F8ECC9"/>
    <a:srgbClr val="E2D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56183" autoAdjust="0"/>
  </p:normalViewPr>
  <p:slideViewPr>
    <p:cSldViewPr snapToGrid="0">
      <p:cViewPr varScale="1">
        <p:scale>
          <a:sx n="92" d="100"/>
          <a:sy n="92" d="100"/>
        </p:scale>
        <p:origin x="20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defRPr>
            </a:lvl1pPr>
          </a:lstStyle>
          <a:p>
            <a:fld id="{861701F4-AA49-4DE4-84EC-CE0F0253C8EB}" type="datetimeFigureOut">
              <a:rPr lang="ko-KR" altLang="en-US" smtClean="0"/>
              <a:pPr/>
              <a:t>2021-06-02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defRPr>
            </a:lvl1pPr>
          </a:lstStyle>
          <a:p>
            <a:fld id="{D0A2C111-A2C1-4BC9-8267-1E80BD2DD3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79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andoll 국대떡볶이 01 Light" panose="020B0600000101010101" pitchFamily="34" charset="-127"/>
        <a:ea typeface="Sandoll 국대떡볶이 01 Light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andoll 국대떡볶이 01 Light" panose="020B0600000101010101" pitchFamily="34" charset="-127"/>
        <a:ea typeface="Sandoll 국대떡볶이 01 Light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andoll 국대떡볶이 01 Light" panose="020B0600000101010101" pitchFamily="34" charset="-127"/>
        <a:ea typeface="Sandoll 국대떡볶이 01 Light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andoll 국대떡볶이 01 Light" panose="020B0600000101010101" pitchFamily="34" charset="-127"/>
        <a:ea typeface="Sandoll 국대떡볶이 01 Light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andoll 국대떡볶이 01 Light" panose="020B0600000101010101" pitchFamily="34" charset="-127"/>
        <a:ea typeface="Sandoll 국대떡볶이 01 Light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이번 분기에는 어떤 게임을 출시 해야 할까에 대한 첫번째 섹션 프로젝트를 발표 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코드스테이츠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기 백경렬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32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전체적으로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플렛폼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슈팅 게임이 인기를 차지하고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38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다음은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평균이 아닌 지역별 총 판매량을 보며 어느 지역의 시장 규모가 큰지 확인 해 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지역별 총 판매량의 크기는 북미가 유럽의 두배 정도 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유럽은 일본보다 두 배 가량 더 큰 수치를 보이고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이 수치를 보아 우리는 북미 쪽의 시장을 공략하는 것이 좋아 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963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지역별 매출액을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비모수적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 검정을 통해 가설 검정을 해보도록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모든 게임의 데이터가 들어가 있는 것이 아니기 때문에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비모수적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 가설 검정 테스트를 진행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이 테스트 결과로 나온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pvalue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로 퍼센트를 측정해서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5%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이하가 나오면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대안가설을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 채택하며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, 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퍼센트 이상이 나오면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귀무가설을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 선택하도록 하여 테스트를 진행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그 결과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pvalue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의 값이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퍼센트 이하로 나왔기 때문에 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가설검정의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대안가설인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 북미 시장이 유럽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일본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다른 시장들 간의 매출액 차이가 유의미하게 난다고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그러므로 우리는 북미 시장을 공략하여 게임을 출시하는 것이 좋아 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Sandoll 국대떡볶이 01 Light" panose="020B0600000101010101" pitchFamily="34" charset="-127"/>
              <a:ea typeface="Sandoll 국대떡볶이 01 Light" panose="020B0600000101010101" pitchFamily="34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666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#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다음으로는 연도별 게임의 트렌드가 있을지 알아보도록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다음 표들을 보고 강조된 부분을 보면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엑션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스포츠 분야의 게임들이 전체적인 매출액에 큰 비중을 차지하고 있는 것을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2015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년 이후 게임들의 매출액이 큰 게임들이 나오지 않았으나 이전 연도들의 데이터를 보면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엑션의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경우 전체적으로 많은 인기를 끌고 있는 것으로 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624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# 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다음은 출고량 높은 게임에 대한 분석을 해보도록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marL="0" indent="0" fontAlgn="base" latinLnBrk="1">
              <a:buFont typeface="Arial" panose="020B0604020202020204" pitchFamily="34" charset="0"/>
              <a:buNone/>
            </a:pP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출시된 게임의 개수는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엑션이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압도적으로 높습니다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그 뒤로는 스포츠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 게임이 많이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15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DS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PS2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가 압도적으로 출시된 게임의 양이 제일 많습니다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74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출시된 게임의 개수로는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Electronic Arts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에 게임이 제일 많이 출시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이로 출시된 게임이 많은 곳은 인기가 많다고 볼 수도 있겠으나 경쟁하는 게임의 양도 많아지기에 경쟁률은 낮으며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매출액이 높은 게임을 찾아보도록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34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매출액 탑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100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안에 들어 있는 게임들을 한번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봐보도록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30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위 까지 표기하였습니다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압도적으로 위 스포츠가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위를 차지하고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99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매출액으로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억원 이상의 수익을 본 게임들을 조사해보겠습니다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슈팅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플랫폼의 게임의 경우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억원 이상의 수익을 본 게임들이 많이 분포 하고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6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발표의 목차는 서론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분석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결론</a:t>
            </a:r>
            <a:r>
              <a:rPr lang="en-US" altLang="ko-KR" baseline="0" dirty="0" smtClean="0"/>
              <a:t>, Q &amp; A </a:t>
            </a:r>
            <a:r>
              <a:rPr lang="ko-KR" altLang="en-US" baseline="0" dirty="0" smtClean="0"/>
              <a:t>로 이루어져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48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큰 수익을 본 게임들의 장르 개수를 파악해보겠습니다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장르별로 분석을 해보면 슈팅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엑션의</a:t>
            </a:r>
            <a:r>
              <a:rPr lang="ko-KR" altLang="en-US" dirty="0" smtClean="0"/>
              <a:t> 장르가</a:t>
            </a:r>
            <a:r>
              <a:rPr lang="ko-KR" altLang="en-US" baseline="0" dirty="0" smtClean="0"/>
              <a:t> 게임 개수가</a:t>
            </a:r>
            <a:r>
              <a:rPr lang="ko-KR" altLang="en-US" dirty="0" smtClean="0"/>
              <a:t> 많으며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386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억 이상 매출액 게임 중 선호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플렛폼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수 </a:t>
            </a:r>
            <a:endParaRPr lang="en-US" altLang="ko-KR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플렛폼은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위나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디에스를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사용하였고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x360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을 사용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주로 활동적으로 할 수 있는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플렛폼을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사용한 것으로 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513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퍼블리셔는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닌텐도가 압도적인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위를 차지하고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30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#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매출액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억 이상의 게임들의 장르별 총 판매량은 플랫폼이 제일 높지만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03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평균으로 비교 해보았을 때는 스포츠 장르의 게임을 출시했을 시 매출액이 큽니다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Action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Shooter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장르의 게임을 출시하면 사람들의 수요가 많아 좋은 매출액을 보일 수 있으나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경쟁률과 전체적인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매출양을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생각하면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스포츠 게임을 출시하는게 게임의 매출액이 더 좋을 것으로 예상됩니다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99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위의 데이터들이 표가 많이 섞여 있어 정리를 해 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 도표들을 분석한 결과로는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803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위의 도표에 따르면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</a:t>
            </a: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퍼블리셔는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매출액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억 이상의 게임들이 많이 출시한 닌텐도를 선택하고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닌텐도와 잘 맞는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플랫폼은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Wii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를 선택하고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장르는 히트친 게임들 중 총 판매량의 평균이 제일 높은 스포츠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 장르의 게임을 만드는 것이 좋을 것으로 보입니다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그리고 이번 분기에 출시할 게임으로는 코로나가 돌고 있는 지금 상황에 실내에서 운동을 할 수 있는 게임이 좋아 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따라서 종합적인 결과로는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Sports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장르의 게임을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퍼블리셔는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Nintendo,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플렛폼은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Wii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를 사용한 스포츠 게임을 이번 분기에 출시하였으면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484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외 질문이 있으면 메일로 보내주시면 답변해 드리겠습니다 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350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이상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코드스테이츠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백경렬의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 자료 조사를 마치겠습니다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감사합니다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!</a:t>
            </a:r>
            <a:endParaRPr lang="ko-KR" altLang="en-US" sz="1200" kern="1200" dirty="0">
              <a:solidFill>
                <a:schemeClr val="tx1"/>
              </a:solidFill>
              <a:effectLst/>
              <a:latin typeface="Sandoll 국대떡볶이 01 Light" panose="020B0600000101010101" pitchFamily="34" charset="-127"/>
              <a:ea typeface="Sandoll 국대떡볶이 01 Light" panose="020B0600000101010101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52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서론에서는 무엇을 중심으로 데이터를 분석 할 것인가에 대해서 설명 하도록 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232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이번에 주어진 데이터를 보고 이번 분기에는 어떤 지역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장르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퍼블리셔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플렛폼을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이용하여 게임을 출시 하면 좋을지 알아보도록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지역에 따라서 선호하는 게임의 장르가 다를까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?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연도별 게임의 트렌드가 있을까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?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출고량 높은 게임에 대한 분석 및 시각화 프로세스 포함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!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+mn-cs"/>
              </a:rPr>
              <a:t>위의 세가지의 특징을 먼저 분석 해 보겠습니다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720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도표를 통해 데이터를 분석 해보도록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74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우선 지역에 따라서 선호하는 게임의 장르가 다른지 알아보겠습니다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각 지역별로 장르별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총 매출액의 평균을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살펴보겠습니다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이 차트는 북미 지역의 선호하는 장르의 차트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북미 지역에서는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플렛폼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슈팅이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큰 비중을 차지하고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스포츠의 장르가 또한 그 뒤를 이어 인기를 끌고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7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다음은 유럽에서의 선호하는 장르 차트를 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유럽도 슈팅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플렛폼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게임이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1, 2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위를 자리하고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뒤로 레이싱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스포츠 장르의 게임이 인기를 끌고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1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일본에서는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롤플레잉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게임이 인기를 차지 하고 있고 그 뒤로 플랫폼 장르의 게임이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2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그 외 지역에서는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cs typeface="+mn-cs"/>
              </a:rPr>
              <a:t>슈팅게임이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cs typeface="+mn-cs"/>
              </a:rPr>
              <a:t> 인기를 차지 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 스포츠 게임은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위를 차지하고 있고요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2C111-A2C1-4BC9-8267-1E80BD2DD3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14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andoll 국대떡볶이 02 Bold" panose="020B0600000101010101" pitchFamily="34" charset="-127"/>
                <a:ea typeface="Sandoll 국대떡볶이 01 Light" panose="020B0600000101010101" pitchFamily="34" charset="-127"/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2021-06-02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andoll 국대떡볶이 02 Bold" panose="020B0600000101010101" pitchFamily="34" charset="-127"/>
                <a:ea typeface="Sandoll 국대떡볶이 01 Light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andoll 국대떡볶이 02 Bold" panose="020B0600000101010101" pitchFamily="34" charset="-127"/>
                <a:ea typeface="Sandoll 국대떡볶이 01 Light" panose="020B0600000101010101" pitchFamily="34" charset="-127"/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andoll 국대떡볶이 01 Light" panose="020B0600000101010101" pitchFamily="34" charset="-127"/>
          <a:ea typeface="Sandoll 국대떡볶이 01 Light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andoll 국대떡볶이 02 Bold" panose="020B0600000101010101" pitchFamily="34" charset="-127"/>
          <a:ea typeface="Sandoll 국대떡볶이 01 Light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andoll 국대떡볶이 02 Bold" panose="020B0600000101010101" pitchFamily="34" charset="-127"/>
          <a:ea typeface="Sandoll 국대떡볶이 01 Light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andoll 국대떡볶이 02 Bold" panose="020B0600000101010101" pitchFamily="34" charset="-127"/>
          <a:ea typeface="Sandoll 국대떡볶이 01 Light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andoll 국대떡볶이 02 Bold" panose="020B0600000101010101" pitchFamily="34" charset="-127"/>
          <a:ea typeface="Sandoll 국대떡볶이 01 Light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andoll 국대떡볶이 02 Bold" panose="020B0600000101010101" pitchFamily="34" charset="-127"/>
          <a:ea typeface="Sandoll 국대떡볶이 01 Light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360295" y="2180716"/>
            <a:ext cx="11471410" cy="190821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이번 분기에는 어떤 게임을 출시해야 할까</a:t>
            </a:r>
            <a:r>
              <a:rPr lang="en-US" altLang="ko-KR" sz="5000" b="1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?</a:t>
            </a:r>
          </a:p>
          <a:p>
            <a:pPr algn="ctr"/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  <a:p>
            <a:pPr algn="ctr"/>
            <a:r>
              <a:rPr lang="en-US" altLang="ko-KR" sz="44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SECTION</a:t>
            </a:r>
            <a:r>
              <a:rPr lang="ko-KR" altLang="en-US" sz="44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en-US" altLang="ko-KR" sz="44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Ⅰ Project</a:t>
            </a:r>
            <a:endParaRPr lang="ko-KR" altLang="en-US" sz="4400" dirty="0">
              <a:solidFill>
                <a:srgbClr val="A09484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2682251" y="4714130"/>
            <a:ext cx="6827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코드 </a:t>
            </a:r>
            <a:r>
              <a:rPr lang="ko-KR" altLang="en-US" sz="3200" dirty="0" err="1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스테이츠</a:t>
            </a:r>
            <a:r>
              <a:rPr lang="ko-KR" altLang="en-US" sz="32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AI </a:t>
            </a:r>
            <a:r>
              <a:rPr lang="ko-KR" altLang="en-US" sz="32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부트캠프 </a:t>
            </a:r>
            <a:r>
              <a:rPr lang="en-US" altLang="ko-KR" sz="32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3</a:t>
            </a:r>
            <a:r>
              <a:rPr lang="ko-KR" altLang="en-US" sz="32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기 </a:t>
            </a:r>
            <a:r>
              <a:rPr lang="ko-KR" altLang="en-US" sz="3200" dirty="0" err="1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백경렬</a:t>
            </a:r>
            <a:endParaRPr lang="en-US" altLang="ko-KR" sz="3200" dirty="0">
              <a:solidFill>
                <a:srgbClr val="A09484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C8CA20-B24A-4248-8EA3-A64B400CAC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18D83-1018-4F49-A9E8-19BA72B74DA0}"/>
              </a:ext>
            </a:extLst>
          </p:cNvPr>
          <p:cNvCxnSpPr>
            <a:cxnSpLocks/>
          </p:cNvCxnSpPr>
          <p:nvPr/>
        </p:nvCxnSpPr>
        <p:spPr>
          <a:xfrm>
            <a:off x="2959100" y="4509253"/>
            <a:ext cx="6273800" cy="0"/>
          </a:xfrm>
          <a:prstGeom prst="line">
            <a:avLst/>
          </a:prstGeom>
          <a:ln>
            <a:solidFill>
              <a:srgbClr val="A09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CB1BE4-AC1A-41BB-B4C2-B5E25474456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52662" y="600075"/>
            <a:ext cx="7686675" cy="5657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198468-0ABF-4187-AE99-77FCE544FB5D}"/>
              </a:ext>
            </a:extLst>
          </p:cNvPr>
          <p:cNvSpPr/>
          <p:nvPr/>
        </p:nvSpPr>
        <p:spPr>
          <a:xfrm>
            <a:off x="2743105" y="1012349"/>
            <a:ext cx="297983" cy="4434554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71BE8A-84C1-42BD-91D8-1D51E2250C08}"/>
              </a:ext>
            </a:extLst>
          </p:cNvPr>
          <p:cNvSpPr/>
          <p:nvPr/>
        </p:nvSpPr>
        <p:spPr>
          <a:xfrm>
            <a:off x="3341078" y="1702191"/>
            <a:ext cx="297983" cy="3744712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EDA90C-DA95-4CAB-A5D7-E5430599B947}"/>
              </a:ext>
            </a:extLst>
          </p:cNvPr>
          <p:cNvSpPr/>
          <p:nvPr/>
        </p:nvSpPr>
        <p:spPr>
          <a:xfrm>
            <a:off x="5133369" y="2764301"/>
            <a:ext cx="297983" cy="2689635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385C2-6C5E-4A8B-A405-9CAA1C731D6D}"/>
              </a:ext>
            </a:extLst>
          </p:cNvPr>
          <p:cNvSpPr txBox="1"/>
          <p:nvPr/>
        </p:nvSpPr>
        <p:spPr>
          <a:xfrm rot="10800000">
            <a:off x="5051526" y="5524954"/>
            <a:ext cx="461665" cy="1267732"/>
          </a:xfrm>
          <a:custGeom>
            <a:avLst/>
            <a:gdLst>
              <a:gd name="connsiteX0" fmla="*/ 0 w 461665"/>
              <a:gd name="connsiteY0" fmla="*/ 0 h 1267732"/>
              <a:gd name="connsiteX1" fmla="*/ 461665 w 461665"/>
              <a:gd name="connsiteY1" fmla="*/ 0 h 1267732"/>
              <a:gd name="connsiteX2" fmla="*/ 461665 w 461665"/>
              <a:gd name="connsiteY2" fmla="*/ 447932 h 1267732"/>
              <a:gd name="connsiteX3" fmla="*/ 461665 w 461665"/>
              <a:gd name="connsiteY3" fmla="*/ 883187 h 1267732"/>
              <a:gd name="connsiteX4" fmla="*/ 461665 w 461665"/>
              <a:gd name="connsiteY4" fmla="*/ 1267732 h 1267732"/>
              <a:gd name="connsiteX5" fmla="*/ 0 w 461665"/>
              <a:gd name="connsiteY5" fmla="*/ 1267732 h 1267732"/>
              <a:gd name="connsiteX6" fmla="*/ 0 w 461665"/>
              <a:gd name="connsiteY6" fmla="*/ 845155 h 1267732"/>
              <a:gd name="connsiteX7" fmla="*/ 0 w 461665"/>
              <a:gd name="connsiteY7" fmla="*/ 447932 h 1267732"/>
              <a:gd name="connsiteX8" fmla="*/ 0 w 461665"/>
              <a:gd name="connsiteY8" fmla="*/ 0 h 126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267732" fill="none" extrusionOk="0">
                <a:moveTo>
                  <a:pt x="0" y="0"/>
                </a:moveTo>
                <a:cubicBezTo>
                  <a:pt x="168372" y="-53691"/>
                  <a:pt x="318031" y="6455"/>
                  <a:pt x="461665" y="0"/>
                </a:cubicBezTo>
                <a:cubicBezTo>
                  <a:pt x="490028" y="97826"/>
                  <a:pt x="412802" y="311693"/>
                  <a:pt x="461665" y="447932"/>
                </a:cubicBezTo>
                <a:cubicBezTo>
                  <a:pt x="510528" y="584171"/>
                  <a:pt x="444027" y="743254"/>
                  <a:pt x="461665" y="883187"/>
                </a:cubicBezTo>
                <a:cubicBezTo>
                  <a:pt x="479303" y="1023120"/>
                  <a:pt x="428515" y="1082290"/>
                  <a:pt x="461665" y="1267732"/>
                </a:cubicBezTo>
                <a:cubicBezTo>
                  <a:pt x="251711" y="1271589"/>
                  <a:pt x="128826" y="1264129"/>
                  <a:pt x="0" y="1267732"/>
                </a:cubicBezTo>
                <a:cubicBezTo>
                  <a:pt x="-37032" y="1178378"/>
                  <a:pt x="49827" y="998573"/>
                  <a:pt x="0" y="845155"/>
                </a:cubicBezTo>
                <a:cubicBezTo>
                  <a:pt x="-49827" y="691737"/>
                  <a:pt x="18759" y="584193"/>
                  <a:pt x="0" y="447932"/>
                </a:cubicBezTo>
                <a:cubicBezTo>
                  <a:pt x="-18759" y="311671"/>
                  <a:pt x="20506" y="136454"/>
                  <a:pt x="0" y="0"/>
                </a:cubicBezTo>
                <a:close/>
              </a:path>
              <a:path w="461665" h="1267732" stroke="0" extrusionOk="0">
                <a:moveTo>
                  <a:pt x="0" y="0"/>
                </a:moveTo>
                <a:cubicBezTo>
                  <a:pt x="214938" y="-3587"/>
                  <a:pt x="251335" y="52673"/>
                  <a:pt x="461665" y="0"/>
                </a:cubicBezTo>
                <a:cubicBezTo>
                  <a:pt x="503295" y="87775"/>
                  <a:pt x="456661" y="246029"/>
                  <a:pt x="461665" y="422577"/>
                </a:cubicBezTo>
                <a:cubicBezTo>
                  <a:pt x="466669" y="599125"/>
                  <a:pt x="447783" y="665889"/>
                  <a:pt x="461665" y="857832"/>
                </a:cubicBezTo>
                <a:cubicBezTo>
                  <a:pt x="475547" y="1049775"/>
                  <a:pt x="446779" y="1093394"/>
                  <a:pt x="461665" y="1267732"/>
                </a:cubicBezTo>
                <a:cubicBezTo>
                  <a:pt x="284013" y="1275101"/>
                  <a:pt x="93570" y="1251387"/>
                  <a:pt x="0" y="1267732"/>
                </a:cubicBezTo>
                <a:cubicBezTo>
                  <a:pt x="-27" y="1082040"/>
                  <a:pt x="5199" y="1001185"/>
                  <a:pt x="0" y="845155"/>
                </a:cubicBezTo>
                <a:cubicBezTo>
                  <a:pt x="-5199" y="689125"/>
                  <a:pt x="7777" y="533295"/>
                  <a:pt x="0" y="447932"/>
                </a:cubicBezTo>
                <a:cubicBezTo>
                  <a:pt x="-7777" y="362569"/>
                  <a:pt x="31477" y="20168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22344217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Sports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B3A32-5742-40D9-993B-2DA4E70F131E}"/>
              </a:ext>
            </a:extLst>
          </p:cNvPr>
          <p:cNvSpPr txBox="1"/>
          <p:nvPr/>
        </p:nvSpPr>
        <p:spPr>
          <a:xfrm rot="10800000">
            <a:off x="3259235" y="5524954"/>
            <a:ext cx="461665" cy="1267732"/>
          </a:xfrm>
          <a:custGeom>
            <a:avLst/>
            <a:gdLst>
              <a:gd name="connsiteX0" fmla="*/ 0 w 461665"/>
              <a:gd name="connsiteY0" fmla="*/ 0 h 1267732"/>
              <a:gd name="connsiteX1" fmla="*/ 461665 w 461665"/>
              <a:gd name="connsiteY1" fmla="*/ 0 h 1267732"/>
              <a:gd name="connsiteX2" fmla="*/ 461665 w 461665"/>
              <a:gd name="connsiteY2" fmla="*/ 384545 h 1267732"/>
              <a:gd name="connsiteX3" fmla="*/ 461665 w 461665"/>
              <a:gd name="connsiteY3" fmla="*/ 807123 h 1267732"/>
              <a:gd name="connsiteX4" fmla="*/ 461665 w 461665"/>
              <a:gd name="connsiteY4" fmla="*/ 1267732 h 1267732"/>
              <a:gd name="connsiteX5" fmla="*/ 0 w 461665"/>
              <a:gd name="connsiteY5" fmla="*/ 1267732 h 1267732"/>
              <a:gd name="connsiteX6" fmla="*/ 0 w 461665"/>
              <a:gd name="connsiteY6" fmla="*/ 857832 h 1267732"/>
              <a:gd name="connsiteX7" fmla="*/ 0 w 461665"/>
              <a:gd name="connsiteY7" fmla="*/ 473287 h 1267732"/>
              <a:gd name="connsiteX8" fmla="*/ 0 w 461665"/>
              <a:gd name="connsiteY8" fmla="*/ 0 h 126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267732" fill="none" extrusionOk="0">
                <a:moveTo>
                  <a:pt x="0" y="0"/>
                </a:moveTo>
                <a:cubicBezTo>
                  <a:pt x="173386" y="-29167"/>
                  <a:pt x="267463" y="23765"/>
                  <a:pt x="461665" y="0"/>
                </a:cubicBezTo>
                <a:cubicBezTo>
                  <a:pt x="498929" y="79102"/>
                  <a:pt x="433021" y="246568"/>
                  <a:pt x="461665" y="384545"/>
                </a:cubicBezTo>
                <a:cubicBezTo>
                  <a:pt x="490309" y="522523"/>
                  <a:pt x="450438" y="659346"/>
                  <a:pt x="461665" y="807123"/>
                </a:cubicBezTo>
                <a:cubicBezTo>
                  <a:pt x="472892" y="954900"/>
                  <a:pt x="420464" y="1140149"/>
                  <a:pt x="461665" y="1267732"/>
                </a:cubicBezTo>
                <a:cubicBezTo>
                  <a:pt x="254917" y="1314092"/>
                  <a:pt x="171717" y="1231540"/>
                  <a:pt x="0" y="1267732"/>
                </a:cubicBezTo>
                <a:cubicBezTo>
                  <a:pt x="-17297" y="1111006"/>
                  <a:pt x="9987" y="968506"/>
                  <a:pt x="0" y="857832"/>
                </a:cubicBezTo>
                <a:cubicBezTo>
                  <a:pt x="-9987" y="747158"/>
                  <a:pt x="13504" y="659907"/>
                  <a:pt x="0" y="473287"/>
                </a:cubicBezTo>
                <a:cubicBezTo>
                  <a:pt x="-13504" y="286668"/>
                  <a:pt x="6822" y="177787"/>
                  <a:pt x="0" y="0"/>
                </a:cubicBezTo>
                <a:close/>
              </a:path>
              <a:path w="461665" h="1267732" stroke="0" extrusionOk="0">
                <a:moveTo>
                  <a:pt x="0" y="0"/>
                </a:moveTo>
                <a:cubicBezTo>
                  <a:pt x="173746" y="-17647"/>
                  <a:pt x="367681" y="20138"/>
                  <a:pt x="461665" y="0"/>
                </a:cubicBezTo>
                <a:cubicBezTo>
                  <a:pt x="464690" y="196556"/>
                  <a:pt x="421404" y="229188"/>
                  <a:pt x="461665" y="409900"/>
                </a:cubicBezTo>
                <a:cubicBezTo>
                  <a:pt x="501926" y="590612"/>
                  <a:pt x="418828" y="695040"/>
                  <a:pt x="461665" y="807123"/>
                </a:cubicBezTo>
                <a:cubicBezTo>
                  <a:pt x="504502" y="919206"/>
                  <a:pt x="423788" y="1086254"/>
                  <a:pt x="461665" y="1267732"/>
                </a:cubicBezTo>
                <a:cubicBezTo>
                  <a:pt x="248567" y="1285491"/>
                  <a:pt x="141230" y="1229397"/>
                  <a:pt x="0" y="1267732"/>
                </a:cubicBezTo>
                <a:cubicBezTo>
                  <a:pt x="-16" y="1100312"/>
                  <a:pt x="15174" y="987005"/>
                  <a:pt x="0" y="883187"/>
                </a:cubicBezTo>
                <a:cubicBezTo>
                  <a:pt x="-15174" y="779370"/>
                  <a:pt x="34734" y="643890"/>
                  <a:pt x="0" y="447932"/>
                </a:cubicBezTo>
                <a:cubicBezTo>
                  <a:pt x="-34734" y="251975"/>
                  <a:pt x="1991" y="20575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26527499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Shooter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DDBD0-7C2E-4E9B-A846-8F562E5A3290}"/>
              </a:ext>
            </a:extLst>
          </p:cNvPr>
          <p:cNvSpPr txBox="1"/>
          <p:nvPr/>
        </p:nvSpPr>
        <p:spPr>
          <a:xfrm rot="10800000">
            <a:off x="2661262" y="5524954"/>
            <a:ext cx="461665" cy="1267732"/>
          </a:xfrm>
          <a:custGeom>
            <a:avLst/>
            <a:gdLst>
              <a:gd name="connsiteX0" fmla="*/ 0 w 461665"/>
              <a:gd name="connsiteY0" fmla="*/ 0 h 1267732"/>
              <a:gd name="connsiteX1" fmla="*/ 461665 w 461665"/>
              <a:gd name="connsiteY1" fmla="*/ 0 h 1267732"/>
              <a:gd name="connsiteX2" fmla="*/ 461665 w 461665"/>
              <a:gd name="connsiteY2" fmla="*/ 384545 h 1267732"/>
              <a:gd name="connsiteX3" fmla="*/ 461665 w 461665"/>
              <a:gd name="connsiteY3" fmla="*/ 807123 h 1267732"/>
              <a:gd name="connsiteX4" fmla="*/ 461665 w 461665"/>
              <a:gd name="connsiteY4" fmla="*/ 1267732 h 1267732"/>
              <a:gd name="connsiteX5" fmla="*/ 0 w 461665"/>
              <a:gd name="connsiteY5" fmla="*/ 1267732 h 1267732"/>
              <a:gd name="connsiteX6" fmla="*/ 0 w 461665"/>
              <a:gd name="connsiteY6" fmla="*/ 832477 h 1267732"/>
              <a:gd name="connsiteX7" fmla="*/ 0 w 461665"/>
              <a:gd name="connsiteY7" fmla="*/ 447932 h 1267732"/>
              <a:gd name="connsiteX8" fmla="*/ 0 w 461665"/>
              <a:gd name="connsiteY8" fmla="*/ 0 h 126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267732" fill="none" extrusionOk="0">
                <a:moveTo>
                  <a:pt x="0" y="0"/>
                </a:moveTo>
                <a:cubicBezTo>
                  <a:pt x="139094" y="-8397"/>
                  <a:pt x="368304" y="29338"/>
                  <a:pt x="461665" y="0"/>
                </a:cubicBezTo>
                <a:cubicBezTo>
                  <a:pt x="506610" y="147902"/>
                  <a:pt x="452319" y="244924"/>
                  <a:pt x="461665" y="384545"/>
                </a:cubicBezTo>
                <a:cubicBezTo>
                  <a:pt x="471011" y="524167"/>
                  <a:pt x="441211" y="648303"/>
                  <a:pt x="461665" y="807123"/>
                </a:cubicBezTo>
                <a:cubicBezTo>
                  <a:pt x="482119" y="965943"/>
                  <a:pt x="452972" y="1161108"/>
                  <a:pt x="461665" y="1267732"/>
                </a:cubicBezTo>
                <a:cubicBezTo>
                  <a:pt x="279808" y="1312656"/>
                  <a:pt x="175095" y="1242523"/>
                  <a:pt x="0" y="1267732"/>
                </a:cubicBezTo>
                <a:cubicBezTo>
                  <a:pt x="-622" y="1149251"/>
                  <a:pt x="40112" y="1048629"/>
                  <a:pt x="0" y="832477"/>
                </a:cubicBezTo>
                <a:cubicBezTo>
                  <a:pt x="-40112" y="616325"/>
                  <a:pt x="42776" y="531885"/>
                  <a:pt x="0" y="447932"/>
                </a:cubicBezTo>
                <a:cubicBezTo>
                  <a:pt x="-42776" y="363980"/>
                  <a:pt x="32351" y="206140"/>
                  <a:pt x="0" y="0"/>
                </a:cubicBezTo>
                <a:close/>
              </a:path>
              <a:path w="461665" h="1267732" stroke="0" extrusionOk="0">
                <a:moveTo>
                  <a:pt x="0" y="0"/>
                </a:moveTo>
                <a:cubicBezTo>
                  <a:pt x="164553" y="-6130"/>
                  <a:pt x="272441" y="50153"/>
                  <a:pt x="461665" y="0"/>
                </a:cubicBezTo>
                <a:cubicBezTo>
                  <a:pt x="503013" y="123930"/>
                  <a:pt x="432551" y="208935"/>
                  <a:pt x="461665" y="397223"/>
                </a:cubicBezTo>
                <a:cubicBezTo>
                  <a:pt x="490779" y="585511"/>
                  <a:pt x="446797" y="731734"/>
                  <a:pt x="461665" y="832477"/>
                </a:cubicBezTo>
                <a:cubicBezTo>
                  <a:pt x="476533" y="933220"/>
                  <a:pt x="417616" y="1118020"/>
                  <a:pt x="461665" y="1267732"/>
                </a:cubicBezTo>
                <a:cubicBezTo>
                  <a:pt x="352877" y="1270725"/>
                  <a:pt x="184031" y="1266444"/>
                  <a:pt x="0" y="1267732"/>
                </a:cubicBezTo>
                <a:cubicBezTo>
                  <a:pt x="-11785" y="1068891"/>
                  <a:pt x="4771" y="974676"/>
                  <a:pt x="0" y="845155"/>
                </a:cubicBezTo>
                <a:cubicBezTo>
                  <a:pt x="-4771" y="715634"/>
                  <a:pt x="51882" y="560212"/>
                  <a:pt x="0" y="409900"/>
                </a:cubicBezTo>
                <a:cubicBezTo>
                  <a:pt x="-51882" y="259588"/>
                  <a:pt x="40080" y="14509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6588314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Platform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046126" y="88121"/>
            <a:ext cx="457048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전체 총합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선호 장르 차트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97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19F84C-14E6-410F-A422-69E1895E03B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476625" y="1333500"/>
            <a:ext cx="5238750" cy="4191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692DE8-7F0A-4D46-9B52-7C6502C059BB}"/>
              </a:ext>
            </a:extLst>
          </p:cNvPr>
          <p:cNvSpPr/>
          <p:nvPr/>
        </p:nvSpPr>
        <p:spPr>
          <a:xfrm>
            <a:off x="4119755" y="1702278"/>
            <a:ext cx="601770" cy="3103013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E6394-3279-4D93-9938-E48BAC859ED8}"/>
              </a:ext>
            </a:extLst>
          </p:cNvPr>
          <p:cNvSpPr txBox="1"/>
          <p:nvPr/>
        </p:nvSpPr>
        <p:spPr>
          <a:xfrm rot="10800000">
            <a:off x="4198897" y="4913087"/>
            <a:ext cx="461665" cy="1465942"/>
          </a:xfrm>
          <a:custGeom>
            <a:avLst/>
            <a:gdLst>
              <a:gd name="connsiteX0" fmla="*/ 0 w 461665"/>
              <a:gd name="connsiteY0" fmla="*/ 0 h 1465942"/>
              <a:gd name="connsiteX1" fmla="*/ 461665 w 461665"/>
              <a:gd name="connsiteY1" fmla="*/ 0 h 1465942"/>
              <a:gd name="connsiteX2" fmla="*/ 461665 w 461665"/>
              <a:gd name="connsiteY2" fmla="*/ 503307 h 1465942"/>
              <a:gd name="connsiteX3" fmla="*/ 461665 w 461665"/>
              <a:gd name="connsiteY3" fmla="*/ 1021273 h 1465942"/>
              <a:gd name="connsiteX4" fmla="*/ 461665 w 461665"/>
              <a:gd name="connsiteY4" fmla="*/ 1465942 h 1465942"/>
              <a:gd name="connsiteX5" fmla="*/ 0 w 461665"/>
              <a:gd name="connsiteY5" fmla="*/ 1465942 h 1465942"/>
              <a:gd name="connsiteX6" fmla="*/ 0 w 461665"/>
              <a:gd name="connsiteY6" fmla="*/ 977295 h 1465942"/>
              <a:gd name="connsiteX7" fmla="*/ 0 w 461665"/>
              <a:gd name="connsiteY7" fmla="*/ 473988 h 1465942"/>
              <a:gd name="connsiteX8" fmla="*/ 0 w 461665"/>
              <a:gd name="connsiteY8" fmla="*/ 0 h 14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65942" fill="none" extrusionOk="0">
                <a:moveTo>
                  <a:pt x="0" y="0"/>
                </a:moveTo>
                <a:cubicBezTo>
                  <a:pt x="106864" y="-38685"/>
                  <a:pt x="285488" y="20630"/>
                  <a:pt x="461665" y="0"/>
                </a:cubicBezTo>
                <a:cubicBezTo>
                  <a:pt x="509900" y="162208"/>
                  <a:pt x="451957" y="368519"/>
                  <a:pt x="461665" y="503307"/>
                </a:cubicBezTo>
                <a:cubicBezTo>
                  <a:pt x="471373" y="638095"/>
                  <a:pt x="456401" y="903415"/>
                  <a:pt x="461665" y="1021273"/>
                </a:cubicBezTo>
                <a:cubicBezTo>
                  <a:pt x="466929" y="1139131"/>
                  <a:pt x="436986" y="1244775"/>
                  <a:pt x="461665" y="1465942"/>
                </a:cubicBezTo>
                <a:cubicBezTo>
                  <a:pt x="351122" y="1518127"/>
                  <a:pt x="101265" y="1438207"/>
                  <a:pt x="0" y="1465942"/>
                </a:cubicBezTo>
                <a:cubicBezTo>
                  <a:pt x="-28657" y="1328426"/>
                  <a:pt x="42339" y="1107914"/>
                  <a:pt x="0" y="977295"/>
                </a:cubicBezTo>
                <a:cubicBezTo>
                  <a:pt x="-42339" y="846676"/>
                  <a:pt x="8915" y="690184"/>
                  <a:pt x="0" y="473988"/>
                </a:cubicBezTo>
                <a:cubicBezTo>
                  <a:pt x="-8915" y="257792"/>
                  <a:pt x="24214" y="217560"/>
                  <a:pt x="0" y="0"/>
                </a:cubicBezTo>
                <a:close/>
              </a:path>
              <a:path w="461665" h="1465942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504185" y="112087"/>
                  <a:pt x="439257" y="303711"/>
                  <a:pt x="461665" y="444669"/>
                </a:cubicBezTo>
                <a:cubicBezTo>
                  <a:pt x="484073" y="585627"/>
                  <a:pt x="456104" y="708326"/>
                  <a:pt x="461665" y="962635"/>
                </a:cubicBezTo>
                <a:cubicBezTo>
                  <a:pt x="467226" y="1216944"/>
                  <a:pt x="455106" y="1216246"/>
                  <a:pt x="461665" y="1465942"/>
                </a:cubicBezTo>
                <a:cubicBezTo>
                  <a:pt x="257324" y="1484101"/>
                  <a:pt x="160710" y="1459274"/>
                  <a:pt x="0" y="1465942"/>
                </a:cubicBezTo>
                <a:cubicBezTo>
                  <a:pt x="-13107" y="1356096"/>
                  <a:pt x="46835" y="1159582"/>
                  <a:pt x="0" y="947976"/>
                </a:cubicBezTo>
                <a:cubicBezTo>
                  <a:pt x="-46835" y="736370"/>
                  <a:pt x="897" y="681961"/>
                  <a:pt x="0" y="430010"/>
                </a:cubicBezTo>
                <a:cubicBezTo>
                  <a:pt x="-897" y="178059"/>
                  <a:pt x="41571" y="9442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err="1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NA_Sales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526442" y="863550"/>
            <a:ext cx="328647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지역별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총 판매량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05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69182" y="429490"/>
            <a:ext cx="19023626" cy="71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36645616" descr="EMB000023782ef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727" y="206661"/>
            <a:ext cx="10012888" cy="555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88727" y="311725"/>
            <a:ext cx="9957800" cy="1170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90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5556DC-D650-4FC3-B145-2B4580FD455F}"/>
              </a:ext>
            </a:extLst>
          </p:cNvPr>
          <p:cNvGrpSpPr/>
          <p:nvPr/>
        </p:nvGrpSpPr>
        <p:grpSpPr>
          <a:xfrm>
            <a:off x="1027611" y="122328"/>
            <a:ext cx="10310949" cy="5934075"/>
            <a:chOff x="2262187" y="461962"/>
            <a:chExt cx="7667625" cy="59340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A1C281-25D4-427E-97D3-FD1D5D266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262187" y="461962"/>
              <a:ext cx="7667625" cy="59340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BA015AF-7B80-4E3B-A155-F859A0183556}"/>
                </a:ext>
              </a:extLst>
            </p:cNvPr>
            <p:cNvSpPr/>
            <p:nvPr/>
          </p:nvSpPr>
          <p:spPr>
            <a:xfrm>
              <a:off x="3842907" y="1004276"/>
              <a:ext cx="119494" cy="4362991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447F715-C4B8-4B5F-85CD-70EE436548CB}"/>
                </a:ext>
              </a:extLst>
            </p:cNvPr>
            <p:cNvSpPr/>
            <p:nvPr/>
          </p:nvSpPr>
          <p:spPr>
            <a:xfrm>
              <a:off x="5513873" y="1058985"/>
              <a:ext cx="119494" cy="4308282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B4E903-D0DD-4777-95A2-90DF97FBBF87}"/>
                </a:ext>
              </a:extLst>
            </p:cNvPr>
            <p:cNvSpPr/>
            <p:nvPr/>
          </p:nvSpPr>
          <p:spPr>
            <a:xfrm>
              <a:off x="5991377" y="930032"/>
              <a:ext cx="119494" cy="4437232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E74002-08C0-46C6-BC0B-DC1AED9F4569}"/>
                </a:ext>
              </a:extLst>
            </p:cNvPr>
            <p:cNvSpPr/>
            <p:nvPr/>
          </p:nvSpPr>
          <p:spPr>
            <a:xfrm>
              <a:off x="6472032" y="969108"/>
              <a:ext cx="119494" cy="4394255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2E9F85-A649-42E0-A586-5B11F2831722}"/>
              </a:ext>
            </a:extLst>
          </p:cNvPr>
          <p:cNvSpPr txBox="1"/>
          <p:nvPr/>
        </p:nvSpPr>
        <p:spPr>
          <a:xfrm rot="10800000">
            <a:off x="2864278" y="5090499"/>
            <a:ext cx="738664" cy="1494637"/>
          </a:xfrm>
          <a:custGeom>
            <a:avLst/>
            <a:gdLst>
              <a:gd name="connsiteX0" fmla="*/ 0 w 461665"/>
              <a:gd name="connsiteY0" fmla="*/ 0 h 1494637"/>
              <a:gd name="connsiteX1" fmla="*/ 461665 w 461665"/>
              <a:gd name="connsiteY1" fmla="*/ 0 h 1494637"/>
              <a:gd name="connsiteX2" fmla="*/ 461665 w 461665"/>
              <a:gd name="connsiteY2" fmla="*/ 483266 h 1494637"/>
              <a:gd name="connsiteX3" fmla="*/ 461665 w 461665"/>
              <a:gd name="connsiteY3" fmla="*/ 966532 h 1494637"/>
              <a:gd name="connsiteX4" fmla="*/ 461665 w 461665"/>
              <a:gd name="connsiteY4" fmla="*/ 1494637 h 1494637"/>
              <a:gd name="connsiteX5" fmla="*/ 0 w 461665"/>
              <a:gd name="connsiteY5" fmla="*/ 1494637 h 1494637"/>
              <a:gd name="connsiteX6" fmla="*/ 0 w 461665"/>
              <a:gd name="connsiteY6" fmla="*/ 996425 h 1494637"/>
              <a:gd name="connsiteX7" fmla="*/ 0 w 461665"/>
              <a:gd name="connsiteY7" fmla="*/ 513159 h 1494637"/>
              <a:gd name="connsiteX8" fmla="*/ 0 w 461665"/>
              <a:gd name="connsiteY8" fmla="*/ 0 h 149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94637" fill="none" extrusionOk="0">
                <a:moveTo>
                  <a:pt x="0" y="0"/>
                </a:moveTo>
                <a:cubicBezTo>
                  <a:pt x="126410" y="-44799"/>
                  <a:pt x="364177" y="26597"/>
                  <a:pt x="461665" y="0"/>
                </a:cubicBezTo>
                <a:cubicBezTo>
                  <a:pt x="519580" y="217855"/>
                  <a:pt x="431191" y="326282"/>
                  <a:pt x="461665" y="483266"/>
                </a:cubicBezTo>
                <a:cubicBezTo>
                  <a:pt x="492139" y="640250"/>
                  <a:pt x="440039" y="728461"/>
                  <a:pt x="461665" y="966532"/>
                </a:cubicBezTo>
                <a:cubicBezTo>
                  <a:pt x="483291" y="1204603"/>
                  <a:pt x="429737" y="1382742"/>
                  <a:pt x="461665" y="1494637"/>
                </a:cubicBezTo>
                <a:cubicBezTo>
                  <a:pt x="354908" y="1547322"/>
                  <a:pt x="212437" y="1474959"/>
                  <a:pt x="0" y="1494637"/>
                </a:cubicBezTo>
                <a:cubicBezTo>
                  <a:pt x="-27864" y="1352998"/>
                  <a:pt x="45721" y="1185540"/>
                  <a:pt x="0" y="996425"/>
                </a:cubicBezTo>
                <a:cubicBezTo>
                  <a:pt x="-45721" y="807310"/>
                  <a:pt x="3343" y="640378"/>
                  <a:pt x="0" y="513159"/>
                </a:cubicBezTo>
                <a:cubicBezTo>
                  <a:pt x="-3343" y="385940"/>
                  <a:pt x="53753" y="137440"/>
                  <a:pt x="0" y="0"/>
                </a:cubicBezTo>
                <a:close/>
              </a:path>
              <a:path w="461665" h="1494637" stroke="0" extrusionOk="0">
                <a:moveTo>
                  <a:pt x="0" y="0"/>
                </a:moveTo>
                <a:cubicBezTo>
                  <a:pt x="169548" y="-10159"/>
                  <a:pt x="336005" y="6861"/>
                  <a:pt x="461665" y="0"/>
                </a:cubicBezTo>
                <a:cubicBezTo>
                  <a:pt x="498133" y="204942"/>
                  <a:pt x="418761" y="273664"/>
                  <a:pt x="461665" y="483266"/>
                </a:cubicBezTo>
                <a:cubicBezTo>
                  <a:pt x="504569" y="692868"/>
                  <a:pt x="449894" y="831152"/>
                  <a:pt x="461665" y="951586"/>
                </a:cubicBezTo>
                <a:cubicBezTo>
                  <a:pt x="473436" y="1072020"/>
                  <a:pt x="397329" y="1352510"/>
                  <a:pt x="461665" y="1494637"/>
                </a:cubicBezTo>
                <a:cubicBezTo>
                  <a:pt x="366200" y="1546875"/>
                  <a:pt x="225225" y="1442176"/>
                  <a:pt x="0" y="1494637"/>
                </a:cubicBezTo>
                <a:cubicBezTo>
                  <a:pt x="-56022" y="1353699"/>
                  <a:pt x="57975" y="1130902"/>
                  <a:pt x="0" y="1011371"/>
                </a:cubicBezTo>
                <a:cubicBezTo>
                  <a:pt x="-57975" y="891840"/>
                  <a:pt x="18681" y="691589"/>
                  <a:pt x="0" y="513159"/>
                </a:cubicBezTo>
                <a:cubicBezTo>
                  <a:pt x="-18681" y="334729"/>
                  <a:pt x="38875" y="16106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7612851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2006.0, Sports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5B474-09DD-454E-A31C-3E9E602849FD}"/>
              </a:ext>
            </a:extLst>
          </p:cNvPr>
          <p:cNvSpPr txBox="1"/>
          <p:nvPr/>
        </p:nvSpPr>
        <p:spPr>
          <a:xfrm rot="10800000">
            <a:off x="5115336" y="5090498"/>
            <a:ext cx="738664" cy="1494637"/>
          </a:xfrm>
          <a:custGeom>
            <a:avLst/>
            <a:gdLst>
              <a:gd name="connsiteX0" fmla="*/ 0 w 461665"/>
              <a:gd name="connsiteY0" fmla="*/ 0 h 1494637"/>
              <a:gd name="connsiteX1" fmla="*/ 461665 w 461665"/>
              <a:gd name="connsiteY1" fmla="*/ 0 h 1494637"/>
              <a:gd name="connsiteX2" fmla="*/ 461665 w 461665"/>
              <a:gd name="connsiteY2" fmla="*/ 498212 h 1494637"/>
              <a:gd name="connsiteX3" fmla="*/ 461665 w 461665"/>
              <a:gd name="connsiteY3" fmla="*/ 1011371 h 1494637"/>
              <a:gd name="connsiteX4" fmla="*/ 461665 w 461665"/>
              <a:gd name="connsiteY4" fmla="*/ 1494637 h 1494637"/>
              <a:gd name="connsiteX5" fmla="*/ 0 w 461665"/>
              <a:gd name="connsiteY5" fmla="*/ 1494637 h 1494637"/>
              <a:gd name="connsiteX6" fmla="*/ 0 w 461665"/>
              <a:gd name="connsiteY6" fmla="*/ 1011371 h 1494637"/>
              <a:gd name="connsiteX7" fmla="*/ 0 w 461665"/>
              <a:gd name="connsiteY7" fmla="*/ 498212 h 1494637"/>
              <a:gd name="connsiteX8" fmla="*/ 0 w 461665"/>
              <a:gd name="connsiteY8" fmla="*/ 0 h 149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94637" fill="none" extrusionOk="0">
                <a:moveTo>
                  <a:pt x="0" y="0"/>
                </a:moveTo>
                <a:cubicBezTo>
                  <a:pt x="152458" y="-5463"/>
                  <a:pt x="366339" y="25705"/>
                  <a:pt x="461665" y="0"/>
                </a:cubicBezTo>
                <a:cubicBezTo>
                  <a:pt x="486580" y="150870"/>
                  <a:pt x="410575" y="292076"/>
                  <a:pt x="461665" y="498212"/>
                </a:cubicBezTo>
                <a:cubicBezTo>
                  <a:pt x="512755" y="704348"/>
                  <a:pt x="423285" y="877306"/>
                  <a:pt x="461665" y="1011371"/>
                </a:cubicBezTo>
                <a:cubicBezTo>
                  <a:pt x="500045" y="1145436"/>
                  <a:pt x="409615" y="1378919"/>
                  <a:pt x="461665" y="1494637"/>
                </a:cubicBezTo>
                <a:cubicBezTo>
                  <a:pt x="256065" y="1495389"/>
                  <a:pt x="102810" y="1488512"/>
                  <a:pt x="0" y="1494637"/>
                </a:cubicBezTo>
                <a:cubicBezTo>
                  <a:pt x="-19639" y="1302897"/>
                  <a:pt x="6182" y="1218395"/>
                  <a:pt x="0" y="1011371"/>
                </a:cubicBezTo>
                <a:cubicBezTo>
                  <a:pt x="-6182" y="804347"/>
                  <a:pt x="53783" y="634673"/>
                  <a:pt x="0" y="498212"/>
                </a:cubicBezTo>
                <a:cubicBezTo>
                  <a:pt x="-53783" y="361751"/>
                  <a:pt x="14856" y="191336"/>
                  <a:pt x="0" y="0"/>
                </a:cubicBezTo>
                <a:close/>
              </a:path>
              <a:path w="461665" h="1494637" stroke="0" extrusionOk="0">
                <a:moveTo>
                  <a:pt x="0" y="0"/>
                </a:moveTo>
                <a:cubicBezTo>
                  <a:pt x="191670" y="-46017"/>
                  <a:pt x="353547" y="13626"/>
                  <a:pt x="461665" y="0"/>
                </a:cubicBezTo>
                <a:cubicBezTo>
                  <a:pt x="483307" y="178473"/>
                  <a:pt x="449043" y="278934"/>
                  <a:pt x="461665" y="498212"/>
                </a:cubicBezTo>
                <a:cubicBezTo>
                  <a:pt x="474287" y="717490"/>
                  <a:pt x="414406" y="781260"/>
                  <a:pt x="461665" y="966532"/>
                </a:cubicBezTo>
                <a:cubicBezTo>
                  <a:pt x="508924" y="1151804"/>
                  <a:pt x="445741" y="1290204"/>
                  <a:pt x="461665" y="1494637"/>
                </a:cubicBezTo>
                <a:cubicBezTo>
                  <a:pt x="357680" y="1495161"/>
                  <a:pt x="227014" y="1468622"/>
                  <a:pt x="0" y="1494637"/>
                </a:cubicBezTo>
                <a:cubicBezTo>
                  <a:pt x="-18432" y="1317624"/>
                  <a:pt x="27266" y="1251353"/>
                  <a:pt x="0" y="1011371"/>
                </a:cubicBezTo>
                <a:cubicBezTo>
                  <a:pt x="-27266" y="771389"/>
                  <a:pt x="37066" y="650677"/>
                  <a:pt x="0" y="557998"/>
                </a:cubicBezTo>
                <a:cubicBezTo>
                  <a:pt x="-37066" y="465319"/>
                  <a:pt x="19509" y="1245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7810609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2008.0, Action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EEE12-B35C-41C5-B614-7DB152A91E4B}"/>
              </a:ext>
            </a:extLst>
          </p:cNvPr>
          <p:cNvSpPr txBox="1"/>
          <p:nvPr/>
        </p:nvSpPr>
        <p:spPr>
          <a:xfrm rot="10800000">
            <a:off x="5776544" y="5090498"/>
            <a:ext cx="738664" cy="1494637"/>
          </a:xfrm>
          <a:custGeom>
            <a:avLst/>
            <a:gdLst>
              <a:gd name="connsiteX0" fmla="*/ 0 w 461665"/>
              <a:gd name="connsiteY0" fmla="*/ 0 h 1494637"/>
              <a:gd name="connsiteX1" fmla="*/ 461665 w 461665"/>
              <a:gd name="connsiteY1" fmla="*/ 0 h 1494637"/>
              <a:gd name="connsiteX2" fmla="*/ 461665 w 461665"/>
              <a:gd name="connsiteY2" fmla="*/ 453373 h 1494637"/>
              <a:gd name="connsiteX3" fmla="*/ 461665 w 461665"/>
              <a:gd name="connsiteY3" fmla="*/ 936639 h 1494637"/>
              <a:gd name="connsiteX4" fmla="*/ 461665 w 461665"/>
              <a:gd name="connsiteY4" fmla="*/ 1494637 h 1494637"/>
              <a:gd name="connsiteX5" fmla="*/ 0 w 461665"/>
              <a:gd name="connsiteY5" fmla="*/ 1494637 h 1494637"/>
              <a:gd name="connsiteX6" fmla="*/ 0 w 461665"/>
              <a:gd name="connsiteY6" fmla="*/ 1011371 h 1494637"/>
              <a:gd name="connsiteX7" fmla="*/ 0 w 461665"/>
              <a:gd name="connsiteY7" fmla="*/ 528105 h 1494637"/>
              <a:gd name="connsiteX8" fmla="*/ 0 w 461665"/>
              <a:gd name="connsiteY8" fmla="*/ 0 h 149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94637" fill="none" extrusionOk="0">
                <a:moveTo>
                  <a:pt x="0" y="0"/>
                </a:moveTo>
                <a:cubicBezTo>
                  <a:pt x="116912" y="-35221"/>
                  <a:pt x="300897" y="42812"/>
                  <a:pt x="461665" y="0"/>
                </a:cubicBezTo>
                <a:cubicBezTo>
                  <a:pt x="485784" y="158383"/>
                  <a:pt x="411475" y="240251"/>
                  <a:pt x="461665" y="453373"/>
                </a:cubicBezTo>
                <a:cubicBezTo>
                  <a:pt x="511855" y="666495"/>
                  <a:pt x="441674" y="759083"/>
                  <a:pt x="461665" y="936639"/>
                </a:cubicBezTo>
                <a:cubicBezTo>
                  <a:pt x="481656" y="1114195"/>
                  <a:pt x="412447" y="1254046"/>
                  <a:pt x="461665" y="1494637"/>
                </a:cubicBezTo>
                <a:cubicBezTo>
                  <a:pt x="333709" y="1523414"/>
                  <a:pt x="221526" y="1443962"/>
                  <a:pt x="0" y="1494637"/>
                </a:cubicBezTo>
                <a:cubicBezTo>
                  <a:pt x="-31692" y="1344534"/>
                  <a:pt x="50102" y="1129023"/>
                  <a:pt x="0" y="1011371"/>
                </a:cubicBezTo>
                <a:cubicBezTo>
                  <a:pt x="-50102" y="893719"/>
                  <a:pt x="4080" y="714627"/>
                  <a:pt x="0" y="528105"/>
                </a:cubicBezTo>
                <a:cubicBezTo>
                  <a:pt x="-4080" y="341583"/>
                  <a:pt x="49048" y="201411"/>
                  <a:pt x="0" y="0"/>
                </a:cubicBezTo>
                <a:close/>
              </a:path>
              <a:path w="461665" h="1494637" stroke="0" extrusionOk="0">
                <a:moveTo>
                  <a:pt x="0" y="0"/>
                </a:moveTo>
                <a:cubicBezTo>
                  <a:pt x="206113" y="-26826"/>
                  <a:pt x="325410" y="18626"/>
                  <a:pt x="461665" y="0"/>
                </a:cubicBezTo>
                <a:cubicBezTo>
                  <a:pt x="493848" y="165978"/>
                  <a:pt x="441262" y="306944"/>
                  <a:pt x="461665" y="468320"/>
                </a:cubicBezTo>
                <a:cubicBezTo>
                  <a:pt x="482068" y="629696"/>
                  <a:pt x="457548" y="819959"/>
                  <a:pt x="461665" y="936639"/>
                </a:cubicBezTo>
                <a:cubicBezTo>
                  <a:pt x="465782" y="1053319"/>
                  <a:pt x="448785" y="1302886"/>
                  <a:pt x="461665" y="1494637"/>
                </a:cubicBezTo>
                <a:cubicBezTo>
                  <a:pt x="297182" y="1527007"/>
                  <a:pt x="229635" y="1449704"/>
                  <a:pt x="0" y="1494637"/>
                </a:cubicBezTo>
                <a:cubicBezTo>
                  <a:pt x="-50552" y="1297010"/>
                  <a:pt x="49897" y="1102546"/>
                  <a:pt x="0" y="996425"/>
                </a:cubicBezTo>
                <a:cubicBezTo>
                  <a:pt x="-49897" y="890304"/>
                  <a:pt x="2745" y="638302"/>
                  <a:pt x="0" y="528105"/>
                </a:cubicBezTo>
                <a:cubicBezTo>
                  <a:pt x="-2745" y="417908"/>
                  <a:pt x="63245" y="11400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1809901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2009.0, Sports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B1976-DB2B-4F27-80E4-9EEFAE4C3968}"/>
              </a:ext>
            </a:extLst>
          </p:cNvPr>
          <p:cNvSpPr txBox="1"/>
          <p:nvPr/>
        </p:nvSpPr>
        <p:spPr>
          <a:xfrm rot="10800000">
            <a:off x="6399763" y="5090499"/>
            <a:ext cx="738664" cy="1494637"/>
          </a:xfrm>
          <a:custGeom>
            <a:avLst/>
            <a:gdLst>
              <a:gd name="connsiteX0" fmla="*/ 0 w 461665"/>
              <a:gd name="connsiteY0" fmla="*/ 0 h 1494637"/>
              <a:gd name="connsiteX1" fmla="*/ 461665 w 461665"/>
              <a:gd name="connsiteY1" fmla="*/ 0 h 1494637"/>
              <a:gd name="connsiteX2" fmla="*/ 461665 w 461665"/>
              <a:gd name="connsiteY2" fmla="*/ 453373 h 1494637"/>
              <a:gd name="connsiteX3" fmla="*/ 461665 w 461665"/>
              <a:gd name="connsiteY3" fmla="*/ 906746 h 1494637"/>
              <a:gd name="connsiteX4" fmla="*/ 461665 w 461665"/>
              <a:gd name="connsiteY4" fmla="*/ 1494637 h 1494637"/>
              <a:gd name="connsiteX5" fmla="*/ 0 w 461665"/>
              <a:gd name="connsiteY5" fmla="*/ 1494637 h 1494637"/>
              <a:gd name="connsiteX6" fmla="*/ 0 w 461665"/>
              <a:gd name="connsiteY6" fmla="*/ 981478 h 1494637"/>
              <a:gd name="connsiteX7" fmla="*/ 0 w 461665"/>
              <a:gd name="connsiteY7" fmla="*/ 498212 h 1494637"/>
              <a:gd name="connsiteX8" fmla="*/ 0 w 461665"/>
              <a:gd name="connsiteY8" fmla="*/ 0 h 149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94637" fill="none" extrusionOk="0">
                <a:moveTo>
                  <a:pt x="0" y="0"/>
                </a:moveTo>
                <a:cubicBezTo>
                  <a:pt x="221222" y="-4405"/>
                  <a:pt x="251769" y="10932"/>
                  <a:pt x="461665" y="0"/>
                </a:cubicBezTo>
                <a:cubicBezTo>
                  <a:pt x="497019" y="159957"/>
                  <a:pt x="460120" y="326507"/>
                  <a:pt x="461665" y="453373"/>
                </a:cubicBezTo>
                <a:cubicBezTo>
                  <a:pt x="463210" y="580239"/>
                  <a:pt x="449792" y="745044"/>
                  <a:pt x="461665" y="906746"/>
                </a:cubicBezTo>
                <a:cubicBezTo>
                  <a:pt x="473538" y="1068448"/>
                  <a:pt x="452036" y="1360077"/>
                  <a:pt x="461665" y="1494637"/>
                </a:cubicBezTo>
                <a:cubicBezTo>
                  <a:pt x="271252" y="1502544"/>
                  <a:pt x="95356" y="1493215"/>
                  <a:pt x="0" y="1494637"/>
                </a:cubicBezTo>
                <a:cubicBezTo>
                  <a:pt x="-15622" y="1336574"/>
                  <a:pt x="48567" y="1205085"/>
                  <a:pt x="0" y="981478"/>
                </a:cubicBezTo>
                <a:cubicBezTo>
                  <a:pt x="-48567" y="757871"/>
                  <a:pt x="30532" y="637761"/>
                  <a:pt x="0" y="498212"/>
                </a:cubicBezTo>
                <a:cubicBezTo>
                  <a:pt x="-30532" y="358663"/>
                  <a:pt x="16277" y="246741"/>
                  <a:pt x="0" y="0"/>
                </a:cubicBezTo>
                <a:close/>
              </a:path>
              <a:path w="461665" h="1494637" stroke="0" extrusionOk="0">
                <a:moveTo>
                  <a:pt x="0" y="0"/>
                </a:moveTo>
                <a:cubicBezTo>
                  <a:pt x="129001" y="-18242"/>
                  <a:pt x="350959" y="43609"/>
                  <a:pt x="461665" y="0"/>
                </a:cubicBezTo>
                <a:cubicBezTo>
                  <a:pt x="492858" y="247063"/>
                  <a:pt x="401460" y="277341"/>
                  <a:pt x="461665" y="528105"/>
                </a:cubicBezTo>
                <a:cubicBezTo>
                  <a:pt x="521870" y="778869"/>
                  <a:pt x="459861" y="859228"/>
                  <a:pt x="461665" y="996425"/>
                </a:cubicBezTo>
                <a:cubicBezTo>
                  <a:pt x="463469" y="1133622"/>
                  <a:pt x="408363" y="1356404"/>
                  <a:pt x="461665" y="1494637"/>
                </a:cubicBezTo>
                <a:cubicBezTo>
                  <a:pt x="339893" y="1502164"/>
                  <a:pt x="97056" y="1448517"/>
                  <a:pt x="0" y="1494637"/>
                </a:cubicBezTo>
                <a:cubicBezTo>
                  <a:pt x="-57133" y="1260069"/>
                  <a:pt x="8539" y="1166880"/>
                  <a:pt x="0" y="996425"/>
                </a:cubicBezTo>
                <a:cubicBezTo>
                  <a:pt x="-8539" y="825970"/>
                  <a:pt x="37249" y="682436"/>
                  <a:pt x="0" y="543051"/>
                </a:cubicBezTo>
                <a:cubicBezTo>
                  <a:pt x="-37249" y="403666"/>
                  <a:pt x="30637" y="211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4639311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2009.0, Action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8299719" y="6061916"/>
            <a:ext cx="361829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연도별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게임 트렌드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52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C51380-B948-4F48-AAC5-4D9BDE52CCB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174921" y="351384"/>
            <a:ext cx="7667625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7838E-E63D-4610-B2A2-981CAC0A61C4}"/>
              </a:ext>
            </a:extLst>
          </p:cNvPr>
          <p:cNvSpPr txBox="1"/>
          <p:nvPr/>
        </p:nvSpPr>
        <p:spPr>
          <a:xfrm rot="10800000">
            <a:off x="7757266" y="5324671"/>
            <a:ext cx="738664" cy="1313213"/>
          </a:xfrm>
          <a:custGeom>
            <a:avLst/>
            <a:gdLst>
              <a:gd name="connsiteX0" fmla="*/ 0 w 461665"/>
              <a:gd name="connsiteY0" fmla="*/ 0 h 1465942"/>
              <a:gd name="connsiteX1" fmla="*/ 461665 w 461665"/>
              <a:gd name="connsiteY1" fmla="*/ 0 h 1465942"/>
              <a:gd name="connsiteX2" fmla="*/ 461665 w 461665"/>
              <a:gd name="connsiteY2" fmla="*/ 444669 h 1465942"/>
              <a:gd name="connsiteX3" fmla="*/ 461665 w 461665"/>
              <a:gd name="connsiteY3" fmla="*/ 889338 h 1465942"/>
              <a:gd name="connsiteX4" fmla="*/ 461665 w 461665"/>
              <a:gd name="connsiteY4" fmla="*/ 1465942 h 1465942"/>
              <a:gd name="connsiteX5" fmla="*/ 0 w 461665"/>
              <a:gd name="connsiteY5" fmla="*/ 1465942 h 1465942"/>
              <a:gd name="connsiteX6" fmla="*/ 0 w 461665"/>
              <a:gd name="connsiteY6" fmla="*/ 977295 h 1465942"/>
              <a:gd name="connsiteX7" fmla="*/ 0 w 461665"/>
              <a:gd name="connsiteY7" fmla="*/ 488647 h 1465942"/>
              <a:gd name="connsiteX8" fmla="*/ 0 w 461665"/>
              <a:gd name="connsiteY8" fmla="*/ 0 h 14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65942" fill="none" extrusionOk="0">
                <a:moveTo>
                  <a:pt x="0" y="0"/>
                </a:moveTo>
                <a:cubicBezTo>
                  <a:pt x="220657" y="-50001"/>
                  <a:pt x="323935" y="41248"/>
                  <a:pt x="461665" y="0"/>
                </a:cubicBezTo>
                <a:cubicBezTo>
                  <a:pt x="469713" y="147419"/>
                  <a:pt x="459751" y="344349"/>
                  <a:pt x="461665" y="444669"/>
                </a:cubicBezTo>
                <a:cubicBezTo>
                  <a:pt x="463579" y="544989"/>
                  <a:pt x="443709" y="798752"/>
                  <a:pt x="461665" y="889338"/>
                </a:cubicBezTo>
                <a:cubicBezTo>
                  <a:pt x="479621" y="979924"/>
                  <a:pt x="459528" y="1225464"/>
                  <a:pt x="461665" y="1465942"/>
                </a:cubicBezTo>
                <a:cubicBezTo>
                  <a:pt x="297412" y="1498063"/>
                  <a:pt x="102635" y="1451312"/>
                  <a:pt x="0" y="1465942"/>
                </a:cubicBezTo>
                <a:cubicBezTo>
                  <a:pt x="-13891" y="1340708"/>
                  <a:pt x="13834" y="1215034"/>
                  <a:pt x="0" y="977295"/>
                </a:cubicBezTo>
                <a:cubicBezTo>
                  <a:pt x="-13834" y="739556"/>
                  <a:pt x="33447" y="646885"/>
                  <a:pt x="0" y="488647"/>
                </a:cubicBezTo>
                <a:cubicBezTo>
                  <a:pt x="-33447" y="330409"/>
                  <a:pt x="22654" y="147865"/>
                  <a:pt x="0" y="0"/>
                </a:cubicBezTo>
                <a:close/>
              </a:path>
              <a:path w="461665" h="1465942" stroke="0" extrusionOk="0">
                <a:moveTo>
                  <a:pt x="0" y="0"/>
                </a:moveTo>
                <a:cubicBezTo>
                  <a:pt x="100850" y="-50350"/>
                  <a:pt x="320322" y="2259"/>
                  <a:pt x="461665" y="0"/>
                </a:cubicBezTo>
                <a:cubicBezTo>
                  <a:pt x="480838" y="196284"/>
                  <a:pt x="442467" y="390449"/>
                  <a:pt x="461665" y="503307"/>
                </a:cubicBezTo>
                <a:cubicBezTo>
                  <a:pt x="480863" y="616165"/>
                  <a:pt x="429377" y="802015"/>
                  <a:pt x="461665" y="977295"/>
                </a:cubicBezTo>
                <a:cubicBezTo>
                  <a:pt x="493953" y="1152575"/>
                  <a:pt x="418019" y="1356339"/>
                  <a:pt x="461665" y="1465942"/>
                </a:cubicBezTo>
                <a:cubicBezTo>
                  <a:pt x="318171" y="1475400"/>
                  <a:pt x="182056" y="1422481"/>
                  <a:pt x="0" y="1465942"/>
                </a:cubicBezTo>
                <a:cubicBezTo>
                  <a:pt x="-41523" y="1301230"/>
                  <a:pt x="34968" y="1065558"/>
                  <a:pt x="0" y="962635"/>
                </a:cubicBezTo>
                <a:cubicBezTo>
                  <a:pt x="-34968" y="859712"/>
                  <a:pt x="11389" y="709286"/>
                  <a:pt x="0" y="459328"/>
                </a:cubicBezTo>
                <a:cubicBezTo>
                  <a:pt x="-11389" y="209370"/>
                  <a:pt x="9716" y="20893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402410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2013.0, Action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3A292-7604-4C15-9226-2932B688B4D2}"/>
              </a:ext>
            </a:extLst>
          </p:cNvPr>
          <p:cNvSpPr txBox="1"/>
          <p:nvPr/>
        </p:nvSpPr>
        <p:spPr>
          <a:xfrm rot="10800000">
            <a:off x="5985321" y="5324670"/>
            <a:ext cx="738664" cy="1313213"/>
          </a:xfrm>
          <a:custGeom>
            <a:avLst/>
            <a:gdLst>
              <a:gd name="connsiteX0" fmla="*/ 0 w 461665"/>
              <a:gd name="connsiteY0" fmla="*/ 0 h 1465942"/>
              <a:gd name="connsiteX1" fmla="*/ 461665 w 461665"/>
              <a:gd name="connsiteY1" fmla="*/ 0 h 1465942"/>
              <a:gd name="connsiteX2" fmla="*/ 461665 w 461665"/>
              <a:gd name="connsiteY2" fmla="*/ 473988 h 1465942"/>
              <a:gd name="connsiteX3" fmla="*/ 461665 w 461665"/>
              <a:gd name="connsiteY3" fmla="*/ 991954 h 1465942"/>
              <a:gd name="connsiteX4" fmla="*/ 461665 w 461665"/>
              <a:gd name="connsiteY4" fmla="*/ 1465942 h 1465942"/>
              <a:gd name="connsiteX5" fmla="*/ 0 w 461665"/>
              <a:gd name="connsiteY5" fmla="*/ 1465942 h 1465942"/>
              <a:gd name="connsiteX6" fmla="*/ 0 w 461665"/>
              <a:gd name="connsiteY6" fmla="*/ 977295 h 1465942"/>
              <a:gd name="connsiteX7" fmla="*/ 0 w 461665"/>
              <a:gd name="connsiteY7" fmla="*/ 473988 h 1465942"/>
              <a:gd name="connsiteX8" fmla="*/ 0 w 461665"/>
              <a:gd name="connsiteY8" fmla="*/ 0 h 14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65942" fill="none" extrusionOk="0">
                <a:moveTo>
                  <a:pt x="0" y="0"/>
                </a:moveTo>
                <a:cubicBezTo>
                  <a:pt x="213675" y="-78"/>
                  <a:pt x="339885" y="16593"/>
                  <a:pt x="461665" y="0"/>
                </a:cubicBezTo>
                <a:cubicBezTo>
                  <a:pt x="472199" y="195568"/>
                  <a:pt x="440752" y="272924"/>
                  <a:pt x="461665" y="473988"/>
                </a:cubicBezTo>
                <a:cubicBezTo>
                  <a:pt x="482578" y="675052"/>
                  <a:pt x="452925" y="854643"/>
                  <a:pt x="461665" y="991954"/>
                </a:cubicBezTo>
                <a:cubicBezTo>
                  <a:pt x="470405" y="1129265"/>
                  <a:pt x="438382" y="1297054"/>
                  <a:pt x="461665" y="1465942"/>
                </a:cubicBezTo>
                <a:cubicBezTo>
                  <a:pt x="244324" y="1472648"/>
                  <a:pt x="125270" y="1441314"/>
                  <a:pt x="0" y="1465942"/>
                </a:cubicBezTo>
                <a:cubicBezTo>
                  <a:pt x="-40383" y="1360308"/>
                  <a:pt x="30070" y="1212369"/>
                  <a:pt x="0" y="977295"/>
                </a:cubicBezTo>
                <a:cubicBezTo>
                  <a:pt x="-30070" y="742221"/>
                  <a:pt x="56575" y="638564"/>
                  <a:pt x="0" y="473988"/>
                </a:cubicBezTo>
                <a:cubicBezTo>
                  <a:pt x="-56575" y="309412"/>
                  <a:pt x="20895" y="99848"/>
                  <a:pt x="0" y="0"/>
                </a:cubicBezTo>
                <a:close/>
              </a:path>
              <a:path w="461665" h="1465942" stroke="0" extrusionOk="0">
                <a:moveTo>
                  <a:pt x="0" y="0"/>
                </a:moveTo>
                <a:cubicBezTo>
                  <a:pt x="152194" y="-43206"/>
                  <a:pt x="286783" y="25437"/>
                  <a:pt x="461665" y="0"/>
                </a:cubicBezTo>
                <a:cubicBezTo>
                  <a:pt x="478299" y="171519"/>
                  <a:pt x="407057" y="312906"/>
                  <a:pt x="461665" y="459328"/>
                </a:cubicBezTo>
                <a:cubicBezTo>
                  <a:pt x="516273" y="605750"/>
                  <a:pt x="457842" y="862921"/>
                  <a:pt x="461665" y="977295"/>
                </a:cubicBezTo>
                <a:cubicBezTo>
                  <a:pt x="465488" y="1091669"/>
                  <a:pt x="441421" y="1234343"/>
                  <a:pt x="461665" y="1465942"/>
                </a:cubicBezTo>
                <a:cubicBezTo>
                  <a:pt x="242060" y="1487827"/>
                  <a:pt x="172543" y="1463074"/>
                  <a:pt x="0" y="1465942"/>
                </a:cubicBezTo>
                <a:cubicBezTo>
                  <a:pt x="-6037" y="1279695"/>
                  <a:pt x="25606" y="1121623"/>
                  <a:pt x="0" y="1021273"/>
                </a:cubicBezTo>
                <a:cubicBezTo>
                  <a:pt x="-25606" y="920923"/>
                  <a:pt x="52938" y="620834"/>
                  <a:pt x="0" y="517966"/>
                </a:cubicBezTo>
                <a:cubicBezTo>
                  <a:pt x="-52938" y="415098"/>
                  <a:pt x="61142" y="2318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4755192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2014.0, Action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65DFFD-7E8E-4456-9637-2B5E01E00AE4}"/>
              </a:ext>
            </a:extLst>
          </p:cNvPr>
          <p:cNvSpPr/>
          <p:nvPr/>
        </p:nvSpPr>
        <p:spPr>
          <a:xfrm>
            <a:off x="6354653" y="1777949"/>
            <a:ext cx="115745" cy="3515071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FA0404-7F52-410B-987D-39544375B33F}"/>
              </a:ext>
            </a:extLst>
          </p:cNvPr>
          <p:cNvSpPr/>
          <p:nvPr/>
        </p:nvSpPr>
        <p:spPr>
          <a:xfrm>
            <a:off x="8068726" y="857726"/>
            <a:ext cx="115745" cy="4435295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295765" y="89774"/>
            <a:ext cx="361829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연도별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게임 트렌드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89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C4F579-88F7-4943-9CB6-C04654F1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66950" y="571500"/>
            <a:ext cx="7658100" cy="5715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3277071-5898-4F29-A5D7-975F065FA904}"/>
              </a:ext>
            </a:extLst>
          </p:cNvPr>
          <p:cNvSpPr/>
          <p:nvPr/>
        </p:nvSpPr>
        <p:spPr>
          <a:xfrm>
            <a:off x="2791286" y="1012093"/>
            <a:ext cx="303606" cy="4443056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5B8552-70FC-4E74-8F21-4AD781B0A534}"/>
              </a:ext>
            </a:extLst>
          </p:cNvPr>
          <p:cNvSpPr/>
          <p:nvPr/>
        </p:nvSpPr>
        <p:spPr>
          <a:xfrm>
            <a:off x="3391225" y="2305049"/>
            <a:ext cx="303606" cy="3150099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D51B6-92B8-42A0-9AA9-4DFD33ADFC26}"/>
              </a:ext>
            </a:extLst>
          </p:cNvPr>
          <p:cNvSpPr txBox="1"/>
          <p:nvPr/>
        </p:nvSpPr>
        <p:spPr>
          <a:xfrm rot="10800000">
            <a:off x="3312194" y="5509984"/>
            <a:ext cx="461665" cy="1073696"/>
          </a:xfrm>
          <a:custGeom>
            <a:avLst/>
            <a:gdLst>
              <a:gd name="connsiteX0" fmla="*/ 0 w 461665"/>
              <a:gd name="connsiteY0" fmla="*/ 0 h 1073696"/>
              <a:gd name="connsiteX1" fmla="*/ 461665 w 461665"/>
              <a:gd name="connsiteY1" fmla="*/ 0 h 1073696"/>
              <a:gd name="connsiteX2" fmla="*/ 461665 w 461665"/>
              <a:gd name="connsiteY2" fmla="*/ 515374 h 1073696"/>
              <a:gd name="connsiteX3" fmla="*/ 461665 w 461665"/>
              <a:gd name="connsiteY3" fmla="*/ 1073696 h 1073696"/>
              <a:gd name="connsiteX4" fmla="*/ 0 w 461665"/>
              <a:gd name="connsiteY4" fmla="*/ 1073696 h 1073696"/>
              <a:gd name="connsiteX5" fmla="*/ 0 w 461665"/>
              <a:gd name="connsiteY5" fmla="*/ 547585 h 1073696"/>
              <a:gd name="connsiteX6" fmla="*/ 0 w 461665"/>
              <a:gd name="connsiteY6" fmla="*/ 0 h 107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073696" fill="none" extrusionOk="0">
                <a:moveTo>
                  <a:pt x="0" y="0"/>
                </a:moveTo>
                <a:cubicBezTo>
                  <a:pt x="160129" y="-33615"/>
                  <a:pt x="233147" y="48949"/>
                  <a:pt x="461665" y="0"/>
                </a:cubicBezTo>
                <a:cubicBezTo>
                  <a:pt x="511728" y="229575"/>
                  <a:pt x="435800" y="386379"/>
                  <a:pt x="461665" y="515374"/>
                </a:cubicBezTo>
                <a:cubicBezTo>
                  <a:pt x="487530" y="644369"/>
                  <a:pt x="443198" y="846065"/>
                  <a:pt x="461665" y="1073696"/>
                </a:cubicBezTo>
                <a:cubicBezTo>
                  <a:pt x="282824" y="1121432"/>
                  <a:pt x="135594" y="1059057"/>
                  <a:pt x="0" y="1073696"/>
                </a:cubicBezTo>
                <a:cubicBezTo>
                  <a:pt x="-36374" y="883739"/>
                  <a:pt x="39921" y="751903"/>
                  <a:pt x="0" y="547585"/>
                </a:cubicBezTo>
                <a:cubicBezTo>
                  <a:pt x="-39921" y="343267"/>
                  <a:pt x="64355" y="134946"/>
                  <a:pt x="0" y="0"/>
                </a:cubicBezTo>
                <a:close/>
              </a:path>
              <a:path w="461665" h="1073696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500172" y="232692"/>
                  <a:pt x="431399" y="272117"/>
                  <a:pt x="461665" y="504637"/>
                </a:cubicBezTo>
                <a:cubicBezTo>
                  <a:pt x="491931" y="737157"/>
                  <a:pt x="446234" y="854309"/>
                  <a:pt x="461665" y="1073696"/>
                </a:cubicBezTo>
                <a:cubicBezTo>
                  <a:pt x="270017" y="1102289"/>
                  <a:pt x="220907" y="1036870"/>
                  <a:pt x="0" y="1073696"/>
                </a:cubicBezTo>
                <a:cubicBezTo>
                  <a:pt x="-53549" y="923879"/>
                  <a:pt x="27945" y="801846"/>
                  <a:pt x="0" y="547585"/>
                </a:cubicBezTo>
                <a:cubicBezTo>
                  <a:pt x="-27945" y="293324"/>
                  <a:pt x="20548" y="16067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Sports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C279E-0F03-4DAE-BD15-80EACD1CBC85}"/>
              </a:ext>
            </a:extLst>
          </p:cNvPr>
          <p:cNvSpPr txBox="1"/>
          <p:nvPr/>
        </p:nvSpPr>
        <p:spPr>
          <a:xfrm rot="10800000">
            <a:off x="2712255" y="5509984"/>
            <a:ext cx="461665" cy="1073696"/>
          </a:xfrm>
          <a:custGeom>
            <a:avLst/>
            <a:gdLst>
              <a:gd name="connsiteX0" fmla="*/ 0 w 461665"/>
              <a:gd name="connsiteY0" fmla="*/ 0 h 1073696"/>
              <a:gd name="connsiteX1" fmla="*/ 461665 w 461665"/>
              <a:gd name="connsiteY1" fmla="*/ 0 h 1073696"/>
              <a:gd name="connsiteX2" fmla="*/ 461665 w 461665"/>
              <a:gd name="connsiteY2" fmla="*/ 558322 h 1073696"/>
              <a:gd name="connsiteX3" fmla="*/ 461665 w 461665"/>
              <a:gd name="connsiteY3" fmla="*/ 1073696 h 1073696"/>
              <a:gd name="connsiteX4" fmla="*/ 0 w 461665"/>
              <a:gd name="connsiteY4" fmla="*/ 1073696 h 1073696"/>
              <a:gd name="connsiteX5" fmla="*/ 0 w 461665"/>
              <a:gd name="connsiteY5" fmla="*/ 526111 h 1073696"/>
              <a:gd name="connsiteX6" fmla="*/ 0 w 461665"/>
              <a:gd name="connsiteY6" fmla="*/ 0 h 107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073696" fill="none" extrusionOk="0">
                <a:moveTo>
                  <a:pt x="0" y="0"/>
                </a:moveTo>
                <a:cubicBezTo>
                  <a:pt x="116621" y="-41541"/>
                  <a:pt x="299081" y="23336"/>
                  <a:pt x="461665" y="0"/>
                </a:cubicBezTo>
                <a:cubicBezTo>
                  <a:pt x="527226" y="278314"/>
                  <a:pt x="437141" y="342110"/>
                  <a:pt x="461665" y="558322"/>
                </a:cubicBezTo>
                <a:cubicBezTo>
                  <a:pt x="486189" y="774534"/>
                  <a:pt x="456892" y="820585"/>
                  <a:pt x="461665" y="1073696"/>
                </a:cubicBezTo>
                <a:cubicBezTo>
                  <a:pt x="307175" y="1102438"/>
                  <a:pt x="199377" y="1021461"/>
                  <a:pt x="0" y="1073696"/>
                </a:cubicBezTo>
                <a:cubicBezTo>
                  <a:pt x="-11978" y="955128"/>
                  <a:pt x="47039" y="782675"/>
                  <a:pt x="0" y="526111"/>
                </a:cubicBezTo>
                <a:cubicBezTo>
                  <a:pt x="-47039" y="269547"/>
                  <a:pt x="14124" y="255376"/>
                  <a:pt x="0" y="0"/>
                </a:cubicBezTo>
                <a:close/>
              </a:path>
              <a:path w="461665" h="1073696" stroke="0" extrusionOk="0">
                <a:moveTo>
                  <a:pt x="0" y="0"/>
                </a:moveTo>
                <a:cubicBezTo>
                  <a:pt x="215836" y="-6424"/>
                  <a:pt x="303967" y="49486"/>
                  <a:pt x="461665" y="0"/>
                </a:cubicBezTo>
                <a:cubicBezTo>
                  <a:pt x="479649" y="201036"/>
                  <a:pt x="441934" y="265493"/>
                  <a:pt x="461665" y="515374"/>
                </a:cubicBezTo>
                <a:cubicBezTo>
                  <a:pt x="481396" y="765255"/>
                  <a:pt x="427720" y="925031"/>
                  <a:pt x="461665" y="1073696"/>
                </a:cubicBezTo>
                <a:cubicBezTo>
                  <a:pt x="313944" y="1105391"/>
                  <a:pt x="104326" y="1020437"/>
                  <a:pt x="0" y="1073696"/>
                </a:cubicBezTo>
                <a:cubicBezTo>
                  <a:pt x="-24190" y="865870"/>
                  <a:pt x="15511" y="631700"/>
                  <a:pt x="0" y="515374"/>
                </a:cubicBezTo>
                <a:cubicBezTo>
                  <a:pt x="-15511" y="399048"/>
                  <a:pt x="6855" y="13432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Action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046126" y="88121"/>
            <a:ext cx="404630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출고량 높은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게임 장르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56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96D1D30-A6FE-41AE-8AB9-A6EF5F62C18F}"/>
              </a:ext>
            </a:extLst>
          </p:cNvPr>
          <p:cNvGrpSpPr/>
          <p:nvPr/>
        </p:nvGrpSpPr>
        <p:grpSpPr>
          <a:xfrm>
            <a:off x="400594" y="757237"/>
            <a:ext cx="10816046" cy="5343525"/>
            <a:chOff x="2295525" y="757237"/>
            <a:chExt cx="7600950" cy="53435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85DF014-428D-456F-9A87-6A6756B8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295525" y="757237"/>
              <a:ext cx="7600950" cy="534352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8FED367-664E-440F-87E4-1B6162F86BAD}"/>
                </a:ext>
              </a:extLst>
            </p:cNvPr>
            <p:cNvSpPr/>
            <p:nvPr/>
          </p:nvSpPr>
          <p:spPr>
            <a:xfrm>
              <a:off x="2682019" y="1132936"/>
              <a:ext cx="130192" cy="4442983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2C8B6FC-05F7-4B64-BB4C-F922FFA4A294}"/>
                </a:ext>
              </a:extLst>
            </p:cNvPr>
            <p:cNvSpPr/>
            <p:nvPr/>
          </p:nvSpPr>
          <p:spPr>
            <a:xfrm>
              <a:off x="2908141" y="1138687"/>
              <a:ext cx="124441" cy="4437232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67A9B2-F244-4771-B8C1-C728B2FCA38D}"/>
              </a:ext>
            </a:extLst>
          </p:cNvPr>
          <p:cNvSpPr txBox="1"/>
          <p:nvPr/>
        </p:nvSpPr>
        <p:spPr>
          <a:xfrm rot="10800000">
            <a:off x="1224290" y="5651686"/>
            <a:ext cx="461665" cy="987910"/>
          </a:xfrm>
          <a:custGeom>
            <a:avLst/>
            <a:gdLst>
              <a:gd name="connsiteX0" fmla="*/ 0 w 461665"/>
              <a:gd name="connsiteY0" fmla="*/ 0 h 987910"/>
              <a:gd name="connsiteX1" fmla="*/ 461665 w 461665"/>
              <a:gd name="connsiteY1" fmla="*/ 0 h 987910"/>
              <a:gd name="connsiteX2" fmla="*/ 461665 w 461665"/>
              <a:gd name="connsiteY2" fmla="*/ 474197 h 987910"/>
              <a:gd name="connsiteX3" fmla="*/ 461665 w 461665"/>
              <a:gd name="connsiteY3" fmla="*/ 987910 h 987910"/>
              <a:gd name="connsiteX4" fmla="*/ 0 w 461665"/>
              <a:gd name="connsiteY4" fmla="*/ 987910 h 987910"/>
              <a:gd name="connsiteX5" fmla="*/ 0 w 461665"/>
              <a:gd name="connsiteY5" fmla="*/ 503834 h 987910"/>
              <a:gd name="connsiteX6" fmla="*/ 0 w 461665"/>
              <a:gd name="connsiteY6" fmla="*/ 0 h 98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987910" fill="none" extrusionOk="0">
                <a:moveTo>
                  <a:pt x="0" y="0"/>
                </a:moveTo>
                <a:cubicBezTo>
                  <a:pt x="160129" y="-33615"/>
                  <a:pt x="233147" y="48949"/>
                  <a:pt x="461665" y="0"/>
                </a:cubicBezTo>
                <a:cubicBezTo>
                  <a:pt x="496557" y="123596"/>
                  <a:pt x="446914" y="285991"/>
                  <a:pt x="461665" y="474197"/>
                </a:cubicBezTo>
                <a:cubicBezTo>
                  <a:pt x="476416" y="662403"/>
                  <a:pt x="418234" y="813818"/>
                  <a:pt x="461665" y="987910"/>
                </a:cubicBezTo>
                <a:cubicBezTo>
                  <a:pt x="282824" y="1035646"/>
                  <a:pt x="135594" y="973271"/>
                  <a:pt x="0" y="987910"/>
                </a:cubicBezTo>
                <a:cubicBezTo>
                  <a:pt x="-27825" y="831517"/>
                  <a:pt x="5600" y="695161"/>
                  <a:pt x="0" y="503834"/>
                </a:cubicBezTo>
                <a:cubicBezTo>
                  <a:pt x="-5600" y="312507"/>
                  <a:pt x="25937" y="223270"/>
                  <a:pt x="0" y="0"/>
                </a:cubicBezTo>
                <a:close/>
              </a:path>
              <a:path w="461665" h="987910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488687" y="203727"/>
                  <a:pt x="435557" y="256110"/>
                  <a:pt x="461665" y="464318"/>
                </a:cubicBezTo>
                <a:cubicBezTo>
                  <a:pt x="487773" y="672526"/>
                  <a:pt x="405097" y="804423"/>
                  <a:pt x="461665" y="987910"/>
                </a:cubicBezTo>
                <a:cubicBezTo>
                  <a:pt x="270017" y="1016503"/>
                  <a:pt x="220907" y="951084"/>
                  <a:pt x="0" y="987910"/>
                </a:cubicBezTo>
                <a:cubicBezTo>
                  <a:pt x="-44307" y="757264"/>
                  <a:pt x="31917" y="687554"/>
                  <a:pt x="0" y="503834"/>
                </a:cubicBezTo>
                <a:cubicBezTo>
                  <a:pt x="-31917" y="320114"/>
                  <a:pt x="34822" y="11249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PS2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23474-55DD-4626-8371-F0B7FB6EAA75}"/>
              </a:ext>
            </a:extLst>
          </p:cNvPr>
          <p:cNvSpPr txBox="1"/>
          <p:nvPr/>
        </p:nvSpPr>
        <p:spPr>
          <a:xfrm rot="10800000">
            <a:off x="719737" y="5651685"/>
            <a:ext cx="461665" cy="987911"/>
          </a:xfrm>
          <a:custGeom>
            <a:avLst/>
            <a:gdLst>
              <a:gd name="connsiteX0" fmla="*/ 0 w 461665"/>
              <a:gd name="connsiteY0" fmla="*/ 0 h 987911"/>
              <a:gd name="connsiteX1" fmla="*/ 461665 w 461665"/>
              <a:gd name="connsiteY1" fmla="*/ 0 h 987911"/>
              <a:gd name="connsiteX2" fmla="*/ 461665 w 461665"/>
              <a:gd name="connsiteY2" fmla="*/ 513714 h 987911"/>
              <a:gd name="connsiteX3" fmla="*/ 461665 w 461665"/>
              <a:gd name="connsiteY3" fmla="*/ 987911 h 987911"/>
              <a:gd name="connsiteX4" fmla="*/ 0 w 461665"/>
              <a:gd name="connsiteY4" fmla="*/ 987911 h 987911"/>
              <a:gd name="connsiteX5" fmla="*/ 0 w 461665"/>
              <a:gd name="connsiteY5" fmla="*/ 484076 h 987911"/>
              <a:gd name="connsiteX6" fmla="*/ 0 w 461665"/>
              <a:gd name="connsiteY6" fmla="*/ 0 h 98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987911" fill="none" extrusionOk="0">
                <a:moveTo>
                  <a:pt x="0" y="0"/>
                </a:moveTo>
                <a:cubicBezTo>
                  <a:pt x="116621" y="-41541"/>
                  <a:pt x="299081" y="23336"/>
                  <a:pt x="461665" y="0"/>
                </a:cubicBezTo>
                <a:cubicBezTo>
                  <a:pt x="510398" y="227069"/>
                  <a:pt x="443491" y="337704"/>
                  <a:pt x="461665" y="513714"/>
                </a:cubicBezTo>
                <a:cubicBezTo>
                  <a:pt x="479839" y="689724"/>
                  <a:pt x="424782" y="862526"/>
                  <a:pt x="461665" y="987911"/>
                </a:cubicBezTo>
                <a:cubicBezTo>
                  <a:pt x="307175" y="1016653"/>
                  <a:pt x="199377" y="935676"/>
                  <a:pt x="0" y="987911"/>
                </a:cubicBezTo>
                <a:cubicBezTo>
                  <a:pt x="-14894" y="886515"/>
                  <a:pt x="10607" y="734891"/>
                  <a:pt x="0" y="484076"/>
                </a:cubicBezTo>
                <a:cubicBezTo>
                  <a:pt x="-10607" y="233261"/>
                  <a:pt x="48041" y="240589"/>
                  <a:pt x="0" y="0"/>
                </a:cubicBezTo>
                <a:close/>
              </a:path>
              <a:path w="461665" h="987911" stroke="0" extrusionOk="0">
                <a:moveTo>
                  <a:pt x="0" y="0"/>
                </a:moveTo>
                <a:cubicBezTo>
                  <a:pt x="215836" y="-6424"/>
                  <a:pt x="303967" y="49486"/>
                  <a:pt x="461665" y="0"/>
                </a:cubicBezTo>
                <a:cubicBezTo>
                  <a:pt x="464813" y="110531"/>
                  <a:pt x="440876" y="373224"/>
                  <a:pt x="461665" y="474197"/>
                </a:cubicBezTo>
                <a:cubicBezTo>
                  <a:pt x="482454" y="575170"/>
                  <a:pt x="444073" y="766567"/>
                  <a:pt x="461665" y="987911"/>
                </a:cubicBezTo>
                <a:cubicBezTo>
                  <a:pt x="313944" y="1019606"/>
                  <a:pt x="104326" y="934652"/>
                  <a:pt x="0" y="987911"/>
                </a:cubicBezTo>
                <a:cubicBezTo>
                  <a:pt x="-46570" y="877787"/>
                  <a:pt x="55881" y="682187"/>
                  <a:pt x="0" y="474197"/>
                </a:cubicBezTo>
                <a:cubicBezTo>
                  <a:pt x="-55881" y="266207"/>
                  <a:pt x="40394" y="17012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DS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3814114" y="234017"/>
            <a:ext cx="447430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플랫폼 별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출시 게임 개수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835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9845CB-D233-447A-BF4E-01FE2AD53B3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66950" y="23812"/>
            <a:ext cx="7658100" cy="6810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9CB2102-D99D-4106-827C-1B8D9C52FCD0}"/>
              </a:ext>
            </a:extLst>
          </p:cNvPr>
          <p:cNvSpPr/>
          <p:nvPr/>
        </p:nvSpPr>
        <p:spPr>
          <a:xfrm>
            <a:off x="2682019" y="419818"/>
            <a:ext cx="135943" cy="4431475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96F80-9179-42F5-8FB2-FDEEFF80C904}"/>
              </a:ext>
            </a:extLst>
          </p:cNvPr>
          <p:cNvSpPr txBox="1"/>
          <p:nvPr/>
        </p:nvSpPr>
        <p:spPr>
          <a:xfrm rot="10800000">
            <a:off x="2380658" y="4919984"/>
            <a:ext cx="738664" cy="1602735"/>
          </a:xfrm>
          <a:custGeom>
            <a:avLst/>
            <a:gdLst>
              <a:gd name="connsiteX0" fmla="*/ 0 w 461665"/>
              <a:gd name="connsiteY0" fmla="*/ 0 h 1602735"/>
              <a:gd name="connsiteX1" fmla="*/ 461665 w 461665"/>
              <a:gd name="connsiteY1" fmla="*/ 0 h 1602735"/>
              <a:gd name="connsiteX2" fmla="*/ 461665 w 461665"/>
              <a:gd name="connsiteY2" fmla="*/ 550272 h 1602735"/>
              <a:gd name="connsiteX3" fmla="*/ 461665 w 461665"/>
              <a:gd name="connsiteY3" fmla="*/ 1116572 h 1602735"/>
              <a:gd name="connsiteX4" fmla="*/ 461665 w 461665"/>
              <a:gd name="connsiteY4" fmla="*/ 1602735 h 1602735"/>
              <a:gd name="connsiteX5" fmla="*/ 0 w 461665"/>
              <a:gd name="connsiteY5" fmla="*/ 1602735 h 1602735"/>
              <a:gd name="connsiteX6" fmla="*/ 0 w 461665"/>
              <a:gd name="connsiteY6" fmla="*/ 1068490 h 1602735"/>
              <a:gd name="connsiteX7" fmla="*/ 0 w 461665"/>
              <a:gd name="connsiteY7" fmla="*/ 518218 h 1602735"/>
              <a:gd name="connsiteX8" fmla="*/ 0 w 461665"/>
              <a:gd name="connsiteY8" fmla="*/ 0 h 160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602735" fill="none" extrusionOk="0">
                <a:moveTo>
                  <a:pt x="0" y="0"/>
                </a:moveTo>
                <a:cubicBezTo>
                  <a:pt x="106864" y="-38685"/>
                  <a:pt x="285488" y="20630"/>
                  <a:pt x="461665" y="0"/>
                </a:cubicBezTo>
                <a:cubicBezTo>
                  <a:pt x="489071" y="130374"/>
                  <a:pt x="446712" y="371927"/>
                  <a:pt x="461665" y="550272"/>
                </a:cubicBezTo>
                <a:cubicBezTo>
                  <a:pt x="476618" y="728617"/>
                  <a:pt x="397025" y="923123"/>
                  <a:pt x="461665" y="1116572"/>
                </a:cubicBezTo>
                <a:cubicBezTo>
                  <a:pt x="526305" y="1310021"/>
                  <a:pt x="456091" y="1469747"/>
                  <a:pt x="461665" y="1602735"/>
                </a:cubicBezTo>
                <a:cubicBezTo>
                  <a:pt x="351122" y="1654920"/>
                  <a:pt x="101265" y="1575000"/>
                  <a:pt x="0" y="1602735"/>
                </a:cubicBezTo>
                <a:cubicBezTo>
                  <a:pt x="-50917" y="1444722"/>
                  <a:pt x="38423" y="1223413"/>
                  <a:pt x="0" y="1068490"/>
                </a:cubicBezTo>
                <a:cubicBezTo>
                  <a:pt x="-38423" y="913567"/>
                  <a:pt x="57159" y="769018"/>
                  <a:pt x="0" y="518218"/>
                </a:cubicBezTo>
                <a:cubicBezTo>
                  <a:pt x="-57159" y="267418"/>
                  <a:pt x="17835" y="213652"/>
                  <a:pt x="0" y="0"/>
                </a:cubicBezTo>
                <a:close/>
              </a:path>
              <a:path w="461665" h="1602735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465118" y="138870"/>
                  <a:pt x="459640" y="302082"/>
                  <a:pt x="461665" y="486163"/>
                </a:cubicBezTo>
                <a:cubicBezTo>
                  <a:pt x="463690" y="670244"/>
                  <a:pt x="417120" y="882306"/>
                  <a:pt x="461665" y="1052463"/>
                </a:cubicBezTo>
                <a:cubicBezTo>
                  <a:pt x="506210" y="1222620"/>
                  <a:pt x="410988" y="1354255"/>
                  <a:pt x="461665" y="1602735"/>
                </a:cubicBezTo>
                <a:cubicBezTo>
                  <a:pt x="257324" y="1620894"/>
                  <a:pt x="160710" y="1596067"/>
                  <a:pt x="0" y="1602735"/>
                </a:cubicBezTo>
                <a:cubicBezTo>
                  <a:pt x="-20773" y="1373539"/>
                  <a:pt x="38343" y="1235569"/>
                  <a:pt x="0" y="1036435"/>
                </a:cubicBezTo>
                <a:cubicBezTo>
                  <a:pt x="-38343" y="837301"/>
                  <a:pt x="32727" y="671431"/>
                  <a:pt x="0" y="470136"/>
                </a:cubicBezTo>
                <a:cubicBezTo>
                  <a:pt x="-32727" y="268841"/>
                  <a:pt x="2208" y="16163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Electronic Arts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3858849" y="158208"/>
            <a:ext cx="480612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800" dirty="0" err="1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퍼블리셔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별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출시 게임 개수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81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F0AC467-3834-4E5C-86A8-EA4743F71D36}"/>
              </a:ext>
            </a:extLst>
          </p:cNvPr>
          <p:cNvGrpSpPr/>
          <p:nvPr/>
        </p:nvGrpSpPr>
        <p:grpSpPr>
          <a:xfrm>
            <a:off x="304800" y="517245"/>
            <a:ext cx="11634651" cy="5823510"/>
            <a:chOff x="0" y="517245"/>
            <a:chExt cx="12192000" cy="582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8A61E2E-BF45-49EE-8AEF-B2AAED21B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0" y="517245"/>
              <a:ext cx="12192000" cy="582351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36190A-6585-4DB9-AD2A-11F45B069CEB}"/>
                </a:ext>
              </a:extLst>
            </p:cNvPr>
            <p:cNvSpPr/>
            <p:nvPr/>
          </p:nvSpPr>
          <p:spPr>
            <a:xfrm>
              <a:off x="312630" y="897146"/>
              <a:ext cx="204955" cy="3637851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BE645C-E64B-4AFC-9D08-E68726F3F346}"/>
              </a:ext>
            </a:extLst>
          </p:cNvPr>
          <p:cNvSpPr txBox="1"/>
          <p:nvPr/>
        </p:nvSpPr>
        <p:spPr>
          <a:xfrm rot="10800000">
            <a:off x="470098" y="4608286"/>
            <a:ext cx="461665" cy="1465942"/>
          </a:xfrm>
          <a:custGeom>
            <a:avLst/>
            <a:gdLst>
              <a:gd name="connsiteX0" fmla="*/ 0 w 461665"/>
              <a:gd name="connsiteY0" fmla="*/ 0 h 1465942"/>
              <a:gd name="connsiteX1" fmla="*/ 461665 w 461665"/>
              <a:gd name="connsiteY1" fmla="*/ 0 h 1465942"/>
              <a:gd name="connsiteX2" fmla="*/ 461665 w 461665"/>
              <a:gd name="connsiteY2" fmla="*/ 503307 h 1465942"/>
              <a:gd name="connsiteX3" fmla="*/ 461665 w 461665"/>
              <a:gd name="connsiteY3" fmla="*/ 1021273 h 1465942"/>
              <a:gd name="connsiteX4" fmla="*/ 461665 w 461665"/>
              <a:gd name="connsiteY4" fmla="*/ 1465942 h 1465942"/>
              <a:gd name="connsiteX5" fmla="*/ 0 w 461665"/>
              <a:gd name="connsiteY5" fmla="*/ 1465942 h 1465942"/>
              <a:gd name="connsiteX6" fmla="*/ 0 w 461665"/>
              <a:gd name="connsiteY6" fmla="*/ 977295 h 1465942"/>
              <a:gd name="connsiteX7" fmla="*/ 0 w 461665"/>
              <a:gd name="connsiteY7" fmla="*/ 473988 h 1465942"/>
              <a:gd name="connsiteX8" fmla="*/ 0 w 461665"/>
              <a:gd name="connsiteY8" fmla="*/ 0 h 14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65942" fill="none" extrusionOk="0">
                <a:moveTo>
                  <a:pt x="0" y="0"/>
                </a:moveTo>
                <a:cubicBezTo>
                  <a:pt x="106864" y="-38685"/>
                  <a:pt x="285488" y="20630"/>
                  <a:pt x="461665" y="0"/>
                </a:cubicBezTo>
                <a:cubicBezTo>
                  <a:pt x="509900" y="162208"/>
                  <a:pt x="451957" y="368519"/>
                  <a:pt x="461665" y="503307"/>
                </a:cubicBezTo>
                <a:cubicBezTo>
                  <a:pt x="471373" y="638095"/>
                  <a:pt x="456401" y="903415"/>
                  <a:pt x="461665" y="1021273"/>
                </a:cubicBezTo>
                <a:cubicBezTo>
                  <a:pt x="466929" y="1139131"/>
                  <a:pt x="436986" y="1244775"/>
                  <a:pt x="461665" y="1465942"/>
                </a:cubicBezTo>
                <a:cubicBezTo>
                  <a:pt x="351122" y="1518127"/>
                  <a:pt x="101265" y="1438207"/>
                  <a:pt x="0" y="1465942"/>
                </a:cubicBezTo>
                <a:cubicBezTo>
                  <a:pt x="-28657" y="1328426"/>
                  <a:pt x="42339" y="1107914"/>
                  <a:pt x="0" y="977295"/>
                </a:cubicBezTo>
                <a:cubicBezTo>
                  <a:pt x="-42339" y="846676"/>
                  <a:pt x="8915" y="690184"/>
                  <a:pt x="0" y="473988"/>
                </a:cubicBezTo>
                <a:cubicBezTo>
                  <a:pt x="-8915" y="257792"/>
                  <a:pt x="24214" y="217560"/>
                  <a:pt x="0" y="0"/>
                </a:cubicBezTo>
                <a:close/>
              </a:path>
              <a:path w="461665" h="1465942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504185" y="112087"/>
                  <a:pt x="439257" y="303711"/>
                  <a:pt x="461665" y="444669"/>
                </a:cubicBezTo>
                <a:cubicBezTo>
                  <a:pt x="484073" y="585627"/>
                  <a:pt x="456104" y="708326"/>
                  <a:pt x="461665" y="962635"/>
                </a:cubicBezTo>
                <a:cubicBezTo>
                  <a:pt x="467226" y="1216944"/>
                  <a:pt x="455106" y="1216246"/>
                  <a:pt x="461665" y="1465942"/>
                </a:cubicBezTo>
                <a:cubicBezTo>
                  <a:pt x="257324" y="1484101"/>
                  <a:pt x="160710" y="1459274"/>
                  <a:pt x="0" y="1465942"/>
                </a:cubicBezTo>
                <a:cubicBezTo>
                  <a:pt x="-13107" y="1356096"/>
                  <a:pt x="46835" y="1159582"/>
                  <a:pt x="0" y="947976"/>
                </a:cubicBezTo>
                <a:cubicBezTo>
                  <a:pt x="-46835" y="736370"/>
                  <a:pt x="897" y="681961"/>
                  <a:pt x="0" y="430010"/>
                </a:cubicBezTo>
                <a:cubicBezTo>
                  <a:pt x="-897" y="178059"/>
                  <a:pt x="41571" y="9442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Wii Sports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482349" y="152130"/>
            <a:ext cx="337573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매출액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TOP 100 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1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FA682F-4561-47A1-A58B-8EF98E90AA5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352675" y="566737"/>
            <a:ext cx="7486650" cy="57245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312026-8FB0-470F-BF38-A83A5A432724}"/>
              </a:ext>
            </a:extLst>
          </p:cNvPr>
          <p:cNvSpPr/>
          <p:nvPr/>
        </p:nvSpPr>
        <p:spPr>
          <a:xfrm>
            <a:off x="2748155" y="1017917"/>
            <a:ext cx="328600" cy="4431481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EE791-91FA-42F6-9E0A-F9C9E4885E2A}"/>
              </a:ext>
            </a:extLst>
          </p:cNvPr>
          <p:cNvSpPr txBox="1"/>
          <p:nvPr/>
        </p:nvSpPr>
        <p:spPr>
          <a:xfrm rot="10800000">
            <a:off x="2681622" y="5532164"/>
            <a:ext cx="461665" cy="1095058"/>
          </a:xfrm>
          <a:custGeom>
            <a:avLst/>
            <a:gdLst>
              <a:gd name="connsiteX0" fmla="*/ 0 w 461665"/>
              <a:gd name="connsiteY0" fmla="*/ 0 h 1095058"/>
              <a:gd name="connsiteX1" fmla="*/ 461665 w 461665"/>
              <a:gd name="connsiteY1" fmla="*/ 0 h 1095058"/>
              <a:gd name="connsiteX2" fmla="*/ 461665 w 461665"/>
              <a:gd name="connsiteY2" fmla="*/ 525628 h 1095058"/>
              <a:gd name="connsiteX3" fmla="*/ 461665 w 461665"/>
              <a:gd name="connsiteY3" fmla="*/ 1095058 h 1095058"/>
              <a:gd name="connsiteX4" fmla="*/ 0 w 461665"/>
              <a:gd name="connsiteY4" fmla="*/ 1095058 h 1095058"/>
              <a:gd name="connsiteX5" fmla="*/ 0 w 461665"/>
              <a:gd name="connsiteY5" fmla="*/ 558480 h 1095058"/>
              <a:gd name="connsiteX6" fmla="*/ 0 w 461665"/>
              <a:gd name="connsiteY6" fmla="*/ 0 h 109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095058" fill="none" extrusionOk="0">
                <a:moveTo>
                  <a:pt x="0" y="0"/>
                </a:moveTo>
                <a:cubicBezTo>
                  <a:pt x="160129" y="-33615"/>
                  <a:pt x="233147" y="48949"/>
                  <a:pt x="461665" y="0"/>
                </a:cubicBezTo>
                <a:cubicBezTo>
                  <a:pt x="522521" y="254318"/>
                  <a:pt x="461266" y="292210"/>
                  <a:pt x="461665" y="525628"/>
                </a:cubicBezTo>
                <a:cubicBezTo>
                  <a:pt x="462064" y="759046"/>
                  <a:pt x="439335" y="923127"/>
                  <a:pt x="461665" y="1095058"/>
                </a:cubicBezTo>
                <a:cubicBezTo>
                  <a:pt x="282824" y="1142794"/>
                  <a:pt x="135594" y="1080419"/>
                  <a:pt x="0" y="1095058"/>
                </a:cubicBezTo>
                <a:cubicBezTo>
                  <a:pt x="-46295" y="874500"/>
                  <a:pt x="31665" y="711462"/>
                  <a:pt x="0" y="558480"/>
                </a:cubicBezTo>
                <a:cubicBezTo>
                  <a:pt x="-31665" y="405498"/>
                  <a:pt x="20732" y="218039"/>
                  <a:pt x="0" y="0"/>
                </a:cubicBezTo>
                <a:close/>
              </a:path>
              <a:path w="461665" h="1095058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510003" y="169485"/>
                  <a:pt x="436837" y="318685"/>
                  <a:pt x="461665" y="514677"/>
                </a:cubicBezTo>
                <a:cubicBezTo>
                  <a:pt x="486493" y="710669"/>
                  <a:pt x="455536" y="827776"/>
                  <a:pt x="461665" y="1095058"/>
                </a:cubicBezTo>
                <a:cubicBezTo>
                  <a:pt x="270017" y="1123651"/>
                  <a:pt x="220907" y="1058232"/>
                  <a:pt x="0" y="1095058"/>
                </a:cubicBezTo>
                <a:cubicBezTo>
                  <a:pt x="-25222" y="912990"/>
                  <a:pt x="58180" y="723685"/>
                  <a:pt x="0" y="558480"/>
                </a:cubicBezTo>
                <a:cubicBezTo>
                  <a:pt x="-58180" y="393275"/>
                  <a:pt x="16445" y="26243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Platform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912455" y="158737"/>
            <a:ext cx="706956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매출액 </a:t>
            </a:r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10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억 이상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게임의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장르별 총 </a:t>
            </a:r>
            <a:r>
              <a:rPr lang="ko-KR" altLang="en-US" sz="2800" dirty="0" err="1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매출량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37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568912" y="1460484"/>
            <a:ext cx="6229590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Table of </a:t>
            </a:r>
            <a:r>
              <a:rPr lang="en-US" altLang="ko-KR" sz="5400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Contents</a:t>
            </a:r>
            <a:endParaRPr lang="ko-KR" altLang="en-US" sz="54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A80212-C367-419D-B509-6DFC0A102272}"/>
              </a:ext>
            </a:extLst>
          </p:cNvPr>
          <p:cNvGrpSpPr/>
          <p:nvPr/>
        </p:nvGrpSpPr>
        <p:grpSpPr>
          <a:xfrm>
            <a:off x="1807701" y="3500037"/>
            <a:ext cx="915634" cy="1303834"/>
            <a:chOff x="1414504" y="3179144"/>
            <a:chExt cx="915634" cy="1303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1414504" y="3179144"/>
              <a:ext cx="889987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EDABA9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01</a:t>
              </a:r>
              <a:endParaRPr lang="ko-KR" altLang="en-US" sz="4800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1578009" y="4021313"/>
              <a:ext cx="752129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A09484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서론</a:t>
              </a:r>
              <a:endParaRPr lang="ko-KR" altLang="en-US" sz="24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BA0A51B-F426-4369-B91A-7FAD55C446C4}"/>
              </a:ext>
            </a:extLst>
          </p:cNvPr>
          <p:cNvGrpSpPr/>
          <p:nvPr/>
        </p:nvGrpSpPr>
        <p:grpSpPr>
          <a:xfrm>
            <a:off x="4347178" y="3500037"/>
            <a:ext cx="947695" cy="1301704"/>
            <a:chOff x="1414504" y="3179144"/>
            <a:chExt cx="947695" cy="130170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1B9105-15E9-40EE-85B3-575FEE2BCF00}"/>
                </a:ext>
              </a:extLst>
            </p:cNvPr>
            <p:cNvSpPr txBox="1"/>
            <p:nvPr/>
          </p:nvSpPr>
          <p:spPr>
            <a:xfrm>
              <a:off x="1414504" y="3179144"/>
              <a:ext cx="947695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EDABA9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02</a:t>
              </a:r>
              <a:endParaRPr lang="ko-KR" altLang="en-US" sz="4800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50542D-8527-465D-8C00-EE1608A3A058}"/>
                </a:ext>
              </a:extLst>
            </p:cNvPr>
            <p:cNvSpPr txBox="1"/>
            <p:nvPr/>
          </p:nvSpPr>
          <p:spPr>
            <a:xfrm>
              <a:off x="1512284" y="4019183"/>
              <a:ext cx="752130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A09484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본론</a:t>
              </a:r>
              <a:endParaRPr lang="ko-KR" altLang="en-US" sz="24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E9B408-7248-45C3-A245-7AB74A71F6D3}"/>
              </a:ext>
            </a:extLst>
          </p:cNvPr>
          <p:cNvGrpSpPr/>
          <p:nvPr/>
        </p:nvGrpSpPr>
        <p:grpSpPr>
          <a:xfrm>
            <a:off x="6886655" y="3500037"/>
            <a:ext cx="947695" cy="1292662"/>
            <a:chOff x="1414504" y="3179144"/>
            <a:chExt cx="947695" cy="129266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04A993-78B4-448C-938D-323178942E36}"/>
                </a:ext>
              </a:extLst>
            </p:cNvPr>
            <p:cNvSpPr txBox="1"/>
            <p:nvPr/>
          </p:nvSpPr>
          <p:spPr>
            <a:xfrm>
              <a:off x="1414504" y="3179144"/>
              <a:ext cx="947695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EDABA9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03</a:t>
              </a:r>
              <a:endParaRPr lang="ko-KR" altLang="en-US" sz="4800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541754-333F-4F93-843A-3CFD6E14D441}"/>
                </a:ext>
              </a:extLst>
            </p:cNvPr>
            <p:cNvSpPr txBox="1"/>
            <p:nvPr/>
          </p:nvSpPr>
          <p:spPr>
            <a:xfrm>
              <a:off x="1511987" y="4010141"/>
              <a:ext cx="752129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A09484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결론</a:t>
              </a:r>
              <a:endParaRPr lang="ko-KR" altLang="en-US" sz="24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28BA0BE-A1A3-420B-B3CA-989481AA0B97}"/>
              </a:ext>
            </a:extLst>
          </p:cNvPr>
          <p:cNvGrpSpPr/>
          <p:nvPr/>
        </p:nvGrpSpPr>
        <p:grpSpPr>
          <a:xfrm>
            <a:off x="9361552" y="3500037"/>
            <a:ext cx="1127232" cy="1292662"/>
            <a:chOff x="1349924" y="3179144"/>
            <a:chExt cx="1127232" cy="129266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62311D-C66B-45C0-8524-0D85D9849874}"/>
                </a:ext>
              </a:extLst>
            </p:cNvPr>
            <p:cNvSpPr txBox="1"/>
            <p:nvPr/>
          </p:nvSpPr>
          <p:spPr>
            <a:xfrm>
              <a:off x="1414504" y="3179144"/>
              <a:ext cx="947695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EDABA9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04</a:t>
              </a:r>
              <a:endParaRPr lang="ko-KR" altLang="en-US" sz="4800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77EDEA-B6B8-413D-8DE1-D22EFEB9584B}"/>
                </a:ext>
              </a:extLst>
            </p:cNvPr>
            <p:cNvSpPr txBox="1"/>
            <p:nvPr/>
          </p:nvSpPr>
          <p:spPr>
            <a:xfrm>
              <a:off x="1349924" y="4010141"/>
              <a:ext cx="1127232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A09484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Q &amp; A</a:t>
              </a:r>
              <a:endParaRPr lang="ko-KR" altLang="en-US" sz="24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4BB18D7-FF9E-4123-9873-8098AAA90205}"/>
              </a:ext>
            </a:extLst>
          </p:cNvPr>
          <p:cNvGrpSpPr/>
          <p:nvPr/>
        </p:nvGrpSpPr>
        <p:grpSpPr>
          <a:xfrm>
            <a:off x="1045633" y="2765541"/>
            <a:ext cx="10100734" cy="2603500"/>
            <a:chOff x="1045633" y="2765541"/>
            <a:chExt cx="10100734" cy="26035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DC6310E-5DB1-4448-A666-275BAB06D95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633" y="2765541"/>
              <a:ext cx="10100734" cy="0"/>
            </a:xfrm>
            <a:prstGeom prst="line">
              <a:avLst/>
            </a:prstGeom>
            <a:ln w="15875">
              <a:solidFill>
                <a:srgbClr val="A09484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B6CA741-9454-4106-A6B8-40999E5E6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45633" y="5369041"/>
              <a:ext cx="10100734" cy="0"/>
            </a:xfrm>
            <a:prstGeom prst="line">
              <a:avLst/>
            </a:prstGeom>
            <a:ln w="15875">
              <a:solidFill>
                <a:srgbClr val="A09484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42B97D7-A393-4664-BC29-5082112AE356}"/>
              </a:ext>
            </a:extLst>
          </p:cNvPr>
          <p:cNvGrpSpPr/>
          <p:nvPr/>
        </p:nvGrpSpPr>
        <p:grpSpPr>
          <a:xfrm>
            <a:off x="1045633" y="2800583"/>
            <a:ext cx="10100734" cy="2603500"/>
            <a:chOff x="1045633" y="2765541"/>
            <a:chExt cx="10100734" cy="2603500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EB3CC2B-C3A5-4989-8DEB-931FCB8748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633" y="2765541"/>
              <a:ext cx="10100734" cy="0"/>
            </a:xfrm>
            <a:prstGeom prst="line">
              <a:avLst/>
            </a:prstGeom>
            <a:ln w="15875">
              <a:solidFill>
                <a:srgbClr val="A09484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55B59E7-18B9-4162-B098-463C95A15F14}"/>
                </a:ext>
              </a:extLst>
            </p:cNvPr>
            <p:cNvCxnSpPr>
              <a:cxnSpLocks/>
            </p:cNvCxnSpPr>
            <p:nvPr/>
          </p:nvCxnSpPr>
          <p:spPr>
            <a:xfrm>
              <a:off x="1045633" y="5369041"/>
              <a:ext cx="10100734" cy="0"/>
            </a:xfrm>
            <a:prstGeom prst="line">
              <a:avLst/>
            </a:prstGeom>
            <a:ln w="15875">
              <a:solidFill>
                <a:srgbClr val="A09484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8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78EEFD-A078-48E9-B793-5B4B530DE5B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347912" y="615424"/>
            <a:ext cx="7496175" cy="5638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EFD273-422C-4E08-A4C1-D2EF87A8E5E1}"/>
              </a:ext>
            </a:extLst>
          </p:cNvPr>
          <p:cNvSpPr/>
          <p:nvPr/>
        </p:nvSpPr>
        <p:spPr>
          <a:xfrm>
            <a:off x="2710774" y="1023668"/>
            <a:ext cx="325724" cy="4437232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010885-70AD-4AAC-AA0F-BA6D514B8017}"/>
              </a:ext>
            </a:extLst>
          </p:cNvPr>
          <p:cNvSpPr/>
          <p:nvPr/>
        </p:nvSpPr>
        <p:spPr>
          <a:xfrm>
            <a:off x="3363506" y="1391728"/>
            <a:ext cx="325724" cy="4069172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C69A63-9CDB-45DA-BAB7-B551922BB6A7}"/>
              </a:ext>
            </a:extLst>
          </p:cNvPr>
          <p:cNvSpPr/>
          <p:nvPr/>
        </p:nvSpPr>
        <p:spPr>
          <a:xfrm>
            <a:off x="4016238" y="2127848"/>
            <a:ext cx="325724" cy="3333051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80E9A-1DF5-4C9A-B6BA-6E7867B11D74}"/>
              </a:ext>
            </a:extLst>
          </p:cNvPr>
          <p:cNvSpPr txBox="1"/>
          <p:nvPr/>
        </p:nvSpPr>
        <p:spPr>
          <a:xfrm rot="10800000">
            <a:off x="3948265" y="5530359"/>
            <a:ext cx="461665" cy="1114281"/>
          </a:xfrm>
          <a:custGeom>
            <a:avLst/>
            <a:gdLst>
              <a:gd name="connsiteX0" fmla="*/ 0 w 461665"/>
              <a:gd name="connsiteY0" fmla="*/ 0 h 1114281"/>
              <a:gd name="connsiteX1" fmla="*/ 461665 w 461665"/>
              <a:gd name="connsiteY1" fmla="*/ 0 h 1114281"/>
              <a:gd name="connsiteX2" fmla="*/ 461665 w 461665"/>
              <a:gd name="connsiteY2" fmla="*/ 557141 h 1114281"/>
              <a:gd name="connsiteX3" fmla="*/ 461665 w 461665"/>
              <a:gd name="connsiteY3" fmla="*/ 1114281 h 1114281"/>
              <a:gd name="connsiteX4" fmla="*/ 0 w 461665"/>
              <a:gd name="connsiteY4" fmla="*/ 1114281 h 1114281"/>
              <a:gd name="connsiteX5" fmla="*/ 0 w 461665"/>
              <a:gd name="connsiteY5" fmla="*/ 545998 h 1114281"/>
              <a:gd name="connsiteX6" fmla="*/ 0 w 461665"/>
              <a:gd name="connsiteY6" fmla="*/ 0 h 111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14281" fill="none" extrusionOk="0">
                <a:moveTo>
                  <a:pt x="0" y="0"/>
                </a:moveTo>
                <a:cubicBezTo>
                  <a:pt x="212643" y="-15300"/>
                  <a:pt x="332625" y="4552"/>
                  <a:pt x="461665" y="0"/>
                </a:cubicBezTo>
                <a:cubicBezTo>
                  <a:pt x="507468" y="251031"/>
                  <a:pt x="433874" y="321581"/>
                  <a:pt x="461665" y="557141"/>
                </a:cubicBezTo>
                <a:cubicBezTo>
                  <a:pt x="489456" y="792701"/>
                  <a:pt x="457187" y="898603"/>
                  <a:pt x="461665" y="1114281"/>
                </a:cubicBezTo>
                <a:cubicBezTo>
                  <a:pt x="312358" y="1136990"/>
                  <a:pt x="150416" y="1062606"/>
                  <a:pt x="0" y="1114281"/>
                </a:cubicBezTo>
                <a:cubicBezTo>
                  <a:pt x="-481" y="856720"/>
                  <a:pt x="18120" y="675582"/>
                  <a:pt x="0" y="545998"/>
                </a:cubicBezTo>
                <a:cubicBezTo>
                  <a:pt x="-18120" y="416414"/>
                  <a:pt x="60109" y="254223"/>
                  <a:pt x="0" y="0"/>
                </a:cubicBezTo>
                <a:close/>
              </a:path>
              <a:path w="461665" h="1114281" stroke="0" extrusionOk="0">
                <a:moveTo>
                  <a:pt x="0" y="0"/>
                </a:moveTo>
                <a:cubicBezTo>
                  <a:pt x="184563" y="-39130"/>
                  <a:pt x="254447" y="34703"/>
                  <a:pt x="461665" y="0"/>
                </a:cubicBezTo>
                <a:cubicBezTo>
                  <a:pt x="515954" y="187352"/>
                  <a:pt x="442384" y="389120"/>
                  <a:pt x="461665" y="523712"/>
                </a:cubicBezTo>
                <a:cubicBezTo>
                  <a:pt x="480946" y="658304"/>
                  <a:pt x="394591" y="957715"/>
                  <a:pt x="461665" y="1114281"/>
                </a:cubicBezTo>
                <a:cubicBezTo>
                  <a:pt x="318265" y="1146106"/>
                  <a:pt x="175288" y="1110227"/>
                  <a:pt x="0" y="1114281"/>
                </a:cubicBezTo>
                <a:cubicBezTo>
                  <a:pt x="-33377" y="838224"/>
                  <a:pt x="66471" y="767827"/>
                  <a:pt x="0" y="534855"/>
                </a:cubicBezTo>
                <a:cubicBezTo>
                  <a:pt x="-66471" y="301883"/>
                  <a:pt x="55412" y="21319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582289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Action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8A1BC-86D2-4BF3-B790-A88C5060DAA0}"/>
              </a:ext>
            </a:extLst>
          </p:cNvPr>
          <p:cNvSpPr txBox="1"/>
          <p:nvPr/>
        </p:nvSpPr>
        <p:spPr>
          <a:xfrm rot="10800000">
            <a:off x="2642801" y="5530359"/>
            <a:ext cx="461665" cy="1114281"/>
          </a:xfrm>
          <a:custGeom>
            <a:avLst/>
            <a:gdLst>
              <a:gd name="connsiteX0" fmla="*/ 0 w 461665"/>
              <a:gd name="connsiteY0" fmla="*/ 0 h 1114281"/>
              <a:gd name="connsiteX1" fmla="*/ 461665 w 461665"/>
              <a:gd name="connsiteY1" fmla="*/ 0 h 1114281"/>
              <a:gd name="connsiteX2" fmla="*/ 461665 w 461665"/>
              <a:gd name="connsiteY2" fmla="*/ 534855 h 1114281"/>
              <a:gd name="connsiteX3" fmla="*/ 461665 w 461665"/>
              <a:gd name="connsiteY3" fmla="*/ 1114281 h 1114281"/>
              <a:gd name="connsiteX4" fmla="*/ 0 w 461665"/>
              <a:gd name="connsiteY4" fmla="*/ 1114281 h 1114281"/>
              <a:gd name="connsiteX5" fmla="*/ 0 w 461665"/>
              <a:gd name="connsiteY5" fmla="*/ 568283 h 1114281"/>
              <a:gd name="connsiteX6" fmla="*/ 0 w 461665"/>
              <a:gd name="connsiteY6" fmla="*/ 0 h 111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14281" fill="none" extrusionOk="0">
                <a:moveTo>
                  <a:pt x="0" y="0"/>
                </a:moveTo>
                <a:cubicBezTo>
                  <a:pt x="160129" y="-33615"/>
                  <a:pt x="233147" y="48949"/>
                  <a:pt x="461665" y="0"/>
                </a:cubicBezTo>
                <a:cubicBezTo>
                  <a:pt x="488966" y="193693"/>
                  <a:pt x="418417" y="307339"/>
                  <a:pt x="461665" y="534855"/>
                </a:cubicBezTo>
                <a:cubicBezTo>
                  <a:pt x="504913" y="762371"/>
                  <a:pt x="394944" y="952552"/>
                  <a:pt x="461665" y="1114281"/>
                </a:cubicBezTo>
                <a:cubicBezTo>
                  <a:pt x="282824" y="1162017"/>
                  <a:pt x="135594" y="1099642"/>
                  <a:pt x="0" y="1114281"/>
                </a:cubicBezTo>
                <a:cubicBezTo>
                  <a:pt x="-41733" y="903505"/>
                  <a:pt x="13818" y="746777"/>
                  <a:pt x="0" y="568283"/>
                </a:cubicBezTo>
                <a:cubicBezTo>
                  <a:pt x="-13818" y="389789"/>
                  <a:pt x="62886" y="250006"/>
                  <a:pt x="0" y="0"/>
                </a:cubicBezTo>
                <a:close/>
              </a:path>
              <a:path w="461665" h="1114281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495452" y="229654"/>
                  <a:pt x="409802" y="403828"/>
                  <a:pt x="461665" y="523712"/>
                </a:cubicBezTo>
                <a:cubicBezTo>
                  <a:pt x="513528" y="643596"/>
                  <a:pt x="428280" y="984874"/>
                  <a:pt x="461665" y="1114281"/>
                </a:cubicBezTo>
                <a:cubicBezTo>
                  <a:pt x="270017" y="1142874"/>
                  <a:pt x="220907" y="1077455"/>
                  <a:pt x="0" y="1114281"/>
                </a:cubicBezTo>
                <a:cubicBezTo>
                  <a:pt x="-31674" y="890639"/>
                  <a:pt x="11584" y="790402"/>
                  <a:pt x="0" y="568283"/>
                </a:cubicBezTo>
                <a:cubicBezTo>
                  <a:pt x="-11584" y="346164"/>
                  <a:pt x="44329" y="2366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Shooter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5B3CC-E78F-4B79-B817-BF070E43611E}"/>
              </a:ext>
            </a:extLst>
          </p:cNvPr>
          <p:cNvSpPr txBox="1"/>
          <p:nvPr/>
        </p:nvSpPr>
        <p:spPr>
          <a:xfrm rot="10800000">
            <a:off x="3295533" y="5530359"/>
            <a:ext cx="461665" cy="1114281"/>
          </a:xfrm>
          <a:custGeom>
            <a:avLst/>
            <a:gdLst>
              <a:gd name="connsiteX0" fmla="*/ 0 w 461665"/>
              <a:gd name="connsiteY0" fmla="*/ 0 h 1114281"/>
              <a:gd name="connsiteX1" fmla="*/ 461665 w 461665"/>
              <a:gd name="connsiteY1" fmla="*/ 0 h 1114281"/>
              <a:gd name="connsiteX2" fmla="*/ 461665 w 461665"/>
              <a:gd name="connsiteY2" fmla="*/ 579426 h 1114281"/>
              <a:gd name="connsiteX3" fmla="*/ 461665 w 461665"/>
              <a:gd name="connsiteY3" fmla="*/ 1114281 h 1114281"/>
              <a:gd name="connsiteX4" fmla="*/ 0 w 461665"/>
              <a:gd name="connsiteY4" fmla="*/ 1114281 h 1114281"/>
              <a:gd name="connsiteX5" fmla="*/ 0 w 461665"/>
              <a:gd name="connsiteY5" fmla="*/ 545998 h 1114281"/>
              <a:gd name="connsiteX6" fmla="*/ 0 w 461665"/>
              <a:gd name="connsiteY6" fmla="*/ 0 h 111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14281" fill="none" extrusionOk="0">
                <a:moveTo>
                  <a:pt x="0" y="0"/>
                </a:moveTo>
                <a:cubicBezTo>
                  <a:pt x="116621" y="-41541"/>
                  <a:pt x="299081" y="23336"/>
                  <a:pt x="461665" y="0"/>
                </a:cubicBezTo>
                <a:cubicBezTo>
                  <a:pt x="517979" y="141063"/>
                  <a:pt x="440115" y="427481"/>
                  <a:pt x="461665" y="579426"/>
                </a:cubicBezTo>
                <a:cubicBezTo>
                  <a:pt x="483215" y="731371"/>
                  <a:pt x="456474" y="895019"/>
                  <a:pt x="461665" y="1114281"/>
                </a:cubicBezTo>
                <a:cubicBezTo>
                  <a:pt x="307175" y="1143023"/>
                  <a:pt x="199377" y="1062046"/>
                  <a:pt x="0" y="1114281"/>
                </a:cubicBezTo>
                <a:cubicBezTo>
                  <a:pt x="-18596" y="929794"/>
                  <a:pt x="3120" y="764535"/>
                  <a:pt x="0" y="545998"/>
                </a:cubicBezTo>
                <a:cubicBezTo>
                  <a:pt x="-3120" y="327461"/>
                  <a:pt x="65380" y="179952"/>
                  <a:pt x="0" y="0"/>
                </a:cubicBezTo>
                <a:close/>
              </a:path>
              <a:path w="461665" h="1114281" stroke="0" extrusionOk="0">
                <a:moveTo>
                  <a:pt x="0" y="0"/>
                </a:moveTo>
                <a:cubicBezTo>
                  <a:pt x="215836" y="-6424"/>
                  <a:pt x="303967" y="49486"/>
                  <a:pt x="461665" y="0"/>
                </a:cubicBezTo>
                <a:cubicBezTo>
                  <a:pt x="507194" y="266773"/>
                  <a:pt x="427678" y="330670"/>
                  <a:pt x="461665" y="534855"/>
                </a:cubicBezTo>
                <a:cubicBezTo>
                  <a:pt x="495652" y="739040"/>
                  <a:pt x="401043" y="956323"/>
                  <a:pt x="461665" y="1114281"/>
                </a:cubicBezTo>
                <a:cubicBezTo>
                  <a:pt x="313944" y="1145976"/>
                  <a:pt x="104326" y="1061022"/>
                  <a:pt x="0" y="1114281"/>
                </a:cubicBezTo>
                <a:cubicBezTo>
                  <a:pt x="-8718" y="883500"/>
                  <a:pt x="13594" y="808419"/>
                  <a:pt x="0" y="534855"/>
                </a:cubicBezTo>
                <a:cubicBezTo>
                  <a:pt x="-13594" y="261291"/>
                  <a:pt x="41903" y="17343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Platform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3477417" y="218746"/>
            <a:ext cx="597791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매출액 </a:t>
            </a:r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10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억 이상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게임의 장르 개수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28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692DC8-6BD6-41CC-B87D-445FCC17936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386012" y="733425"/>
            <a:ext cx="7419975" cy="5391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865139-E876-4A99-92D2-E084719600BD}"/>
              </a:ext>
            </a:extLst>
          </p:cNvPr>
          <p:cNvSpPr/>
          <p:nvPr/>
        </p:nvSpPr>
        <p:spPr>
          <a:xfrm>
            <a:off x="2751030" y="1161690"/>
            <a:ext cx="273966" cy="4437232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968C17-20DF-4D21-BA2F-C186581B2D4C}"/>
              </a:ext>
            </a:extLst>
          </p:cNvPr>
          <p:cNvSpPr/>
          <p:nvPr/>
        </p:nvSpPr>
        <p:spPr>
          <a:xfrm>
            <a:off x="3294495" y="1167441"/>
            <a:ext cx="273966" cy="4425730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479244-227B-4357-9161-5F0187D648B4}"/>
              </a:ext>
            </a:extLst>
          </p:cNvPr>
          <p:cNvSpPr/>
          <p:nvPr/>
        </p:nvSpPr>
        <p:spPr>
          <a:xfrm>
            <a:off x="3849462" y="1610263"/>
            <a:ext cx="273966" cy="3982907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103F1-9452-4252-B97E-2CC83043A918}"/>
              </a:ext>
            </a:extLst>
          </p:cNvPr>
          <p:cNvSpPr txBox="1"/>
          <p:nvPr/>
        </p:nvSpPr>
        <p:spPr>
          <a:xfrm rot="10800000">
            <a:off x="2630288" y="5645598"/>
            <a:ext cx="492443" cy="978625"/>
          </a:xfrm>
          <a:custGeom>
            <a:avLst/>
            <a:gdLst>
              <a:gd name="connsiteX0" fmla="*/ 0 w 492443"/>
              <a:gd name="connsiteY0" fmla="*/ 0 h 978625"/>
              <a:gd name="connsiteX1" fmla="*/ 492443 w 492443"/>
              <a:gd name="connsiteY1" fmla="*/ 0 h 978625"/>
              <a:gd name="connsiteX2" fmla="*/ 492443 w 492443"/>
              <a:gd name="connsiteY2" fmla="*/ 469740 h 978625"/>
              <a:gd name="connsiteX3" fmla="*/ 492443 w 492443"/>
              <a:gd name="connsiteY3" fmla="*/ 978625 h 978625"/>
              <a:gd name="connsiteX4" fmla="*/ 0 w 492443"/>
              <a:gd name="connsiteY4" fmla="*/ 978625 h 978625"/>
              <a:gd name="connsiteX5" fmla="*/ 0 w 492443"/>
              <a:gd name="connsiteY5" fmla="*/ 499099 h 978625"/>
              <a:gd name="connsiteX6" fmla="*/ 0 w 492443"/>
              <a:gd name="connsiteY6" fmla="*/ 0 h 97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443" h="978625" fill="none" extrusionOk="0">
                <a:moveTo>
                  <a:pt x="0" y="0"/>
                </a:moveTo>
                <a:cubicBezTo>
                  <a:pt x="221388" y="-26785"/>
                  <a:pt x="377546" y="54639"/>
                  <a:pt x="492443" y="0"/>
                </a:cubicBezTo>
                <a:cubicBezTo>
                  <a:pt x="512643" y="190037"/>
                  <a:pt x="454761" y="352113"/>
                  <a:pt x="492443" y="469740"/>
                </a:cubicBezTo>
                <a:cubicBezTo>
                  <a:pt x="530125" y="587367"/>
                  <a:pt x="453248" y="760419"/>
                  <a:pt x="492443" y="978625"/>
                </a:cubicBezTo>
                <a:cubicBezTo>
                  <a:pt x="270890" y="1017127"/>
                  <a:pt x="123658" y="935507"/>
                  <a:pt x="0" y="978625"/>
                </a:cubicBezTo>
                <a:cubicBezTo>
                  <a:pt x="-47459" y="793592"/>
                  <a:pt x="44416" y="705705"/>
                  <a:pt x="0" y="499099"/>
                </a:cubicBezTo>
                <a:cubicBezTo>
                  <a:pt x="-44416" y="292493"/>
                  <a:pt x="42784" y="206948"/>
                  <a:pt x="0" y="0"/>
                </a:cubicBezTo>
                <a:close/>
              </a:path>
              <a:path w="492443" h="978625" stroke="0" extrusionOk="0">
                <a:moveTo>
                  <a:pt x="0" y="0"/>
                </a:moveTo>
                <a:cubicBezTo>
                  <a:pt x="234348" y="-55328"/>
                  <a:pt x="315093" y="58289"/>
                  <a:pt x="492443" y="0"/>
                </a:cubicBezTo>
                <a:cubicBezTo>
                  <a:pt x="527155" y="204443"/>
                  <a:pt x="485557" y="277065"/>
                  <a:pt x="492443" y="459954"/>
                </a:cubicBezTo>
                <a:cubicBezTo>
                  <a:pt x="499329" y="642843"/>
                  <a:pt x="449276" y="775437"/>
                  <a:pt x="492443" y="978625"/>
                </a:cubicBezTo>
                <a:cubicBezTo>
                  <a:pt x="304349" y="1026376"/>
                  <a:pt x="227661" y="949928"/>
                  <a:pt x="0" y="978625"/>
                </a:cubicBezTo>
                <a:cubicBezTo>
                  <a:pt x="-1233" y="854109"/>
                  <a:pt x="48993" y="704665"/>
                  <a:pt x="0" y="499099"/>
                </a:cubicBezTo>
                <a:cubicBezTo>
                  <a:pt x="-48993" y="293533"/>
                  <a:pt x="25482" y="12640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20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Wii</a:t>
            </a:r>
            <a:endParaRPr lang="ko-KR" altLang="en-US" sz="20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0A740-B12F-4744-9827-BE6721C71E9F}"/>
              </a:ext>
            </a:extLst>
          </p:cNvPr>
          <p:cNvSpPr txBox="1"/>
          <p:nvPr/>
        </p:nvSpPr>
        <p:spPr>
          <a:xfrm rot="10800000">
            <a:off x="3740221" y="5639889"/>
            <a:ext cx="492443" cy="978625"/>
          </a:xfrm>
          <a:custGeom>
            <a:avLst/>
            <a:gdLst>
              <a:gd name="connsiteX0" fmla="*/ 0 w 492443"/>
              <a:gd name="connsiteY0" fmla="*/ 0 h 978625"/>
              <a:gd name="connsiteX1" fmla="*/ 492443 w 492443"/>
              <a:gd name="connsiteY1" fmla="*/ 0 h 978625"/>
              <a:gd name="connsiteX2" fmla="*/ 492443 w 492443"/>
              <a:gd name="connsiteY2" fmla="*/ 489313 h 978625"/>
              <a:gd name="connsiteX3" fmla="*/ 492443 w 492443"/>
              <a:gd name="connsiteY3" fmla="*/ 978625 h 978625"/>
              <a:gd name="connsiteX4" fmla="*/ 0 w 492443"/>
              <a:gd name="connsiteY4" fmla="*/ 978625 h 978625"/>
              <a:gd name="connsiteX5" fmla="*/ 0 w 492443"/>
              <a:gd name="connsiteY5" fmla="*/ 479526 h 978625"/>
              <a:gd name="connsiteX6" fmla="*/ 0 w 492443"/>
              <a:gd name="connsiteY6" fmla="*/ 0 h 97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443" h="978625" fill="none" extrusionOk="0">
                <a:moveTo>
                  <a:pt x="0" y="0"/>
                </a:moveTo>
                <a:cubicBezTo>
                  <a:pt x="218145" y="-43840"/>
                  <a:pt x="347113" y="39302"/>
                  <a:pt x="492443" y="0"/>
                </a:cubicBezTo>
                <a:cubicBezTo>
                  <a:pt x="511645" y="232703"/>
                  <a:pt x="472774" y="362986"/>
                  <a:pt x="492443" y="489313"/>
                </a:cubicBezTo>
                <a:cubicBezTo>
                  <a:pt x="512112" y="615640"/>
                  <a:pt x="448156" y="764330"/>
                  <a:pt x="492443" y="978625"/>
                </a:cubicBezTo>
                <a:cubicBezTo>
                  <a:pt x="318990" y="983585"/>
                  <a:pt x="138625" y="946290"/>
                  <a:pt x="0" y="978625"/>
                </a:cubicBezTo>
                <a:cubicBezTo>
                  <a:pt x="-24004" y="786866"/>
                  <a:pt x="594" y="716181"/>
                  <a:pt x="0" y="479526"/>
                </a:cubicBezTo>
                <a:cubicBezTo>
                  <a:pt x="-594" y="242871"/>
                  <a:pt x="10878" y="114630"/>
                  <a:pt x="0" y="0"/>
                </a:cubicBezTo>
                <a:close/>
              </a:path>
              <a:path w="492443" h="978625" stroke="0" extrusionOk="0">
                <a:moveTo>
                  <a:pt x="0" y="0"/>
                </a:moveTo>
                <a:cubicBezTo>
                  <a:pt x="190389" y="-11127"/>
                  <a:pt x="250723" y="8574"/>
                  <a:pt x="492443" y="0"/>
                </a:cubicBezTo>
                <a:cubicBezTo>
                  <a:pt x="538352" y="116202"/>
                  <a:pt x="449957" y="338581"/>
                  <a:pt x="492443" y="459954"/>
                </a:cubicBezTo>
                <a:cubicBezTo>
                  <a:pt x="534929" y="581327"/>
                  <a:pt x="445195" y="752941"/>
                  <a:pt x="492443" y="978625"/>
                </a:cubicBezTo>
                <a:cubicBezTo>
                  <a:pt x="251436" y="999852"/>
                  <a:pt x="108016" y="944213"/>
                  <a:pt x="0" y="978625"/>
                </a:cubicBezTo>
                <a:cubicBezTo>
                  <a:pt x="-59261" y="872508"/>
                  <a:pt x="5446" y="689978"/>
                  <a:pt x="0" y="469740"/>
                </a:cubicBezTo>
                <a:cubicBezTo>
                  <a:pt x="-5446" y="249502"/>
                  <a:pt x="16118" y="14466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582289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20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X360</a:t>
            </a:r>
            <a:endParaRPr lang="ko-KR" altLang="en-US" sz="20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048FE-3656-4553-9D2E-25EA8198CD5F}"/>
              </a:ext>
            </a:extLst>
          </p:cNvPr>
          <p:cNvSpPr txBox="1"/>
          <p:nvPr/>
        </p:nvSpPr>
        <p:spPr>
          <a:xfrm rot="10800000">
            <a:off x="3185254" y="5645598"/>
            <a:ext cx="492443" cy="978625"/>
          </a:xfrm>
          <a:custGeom>
            <a:avLst/>
            <a:gdLst>
              <a:gd name="connsiteX0" fmla="*/ 0 w 492443"/>
              <a:gd name="connsiteY0" fmla="*/ 0 h 978625"/>
              <a:gd name="connsiteX1" fmla="*/ 492443 w 492443"/>
              <a:gd name="connsiteY1" fmla="*/ 0 h 978625"/>
              <a:gd name="connsiteX2" fmla="*/ 492443 w 492443"/>
              <a:gd name="connsiteY2" fmla="*/ 508885 h 978625"/>
              <a:gd name="connsiteX3" fmla="*/ 492443 w 492443"/>
              <a:gd name="connsiteY3" fmla="*/ 978625 h 978625"/>
              <a:gd name="connsiteX4" fmla="*/ 0 w 492443"/>
              <a:gd name="connsiteY4" fmla="*/ 978625 h 978625"/>
              <a:gd name="connsiteX5" fmla="*/ 0 w 492443"/>
              <a:gd name="connsiteY5" fmla="*/ 479526 h 978625"/>
              <a:gd name="connsiteX6" fmla="*/ 0 w 492443"/>
              <a:gd name="connsiteY6" fmla="*/ 0 h 97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443" h="978625" fill="none" extrusionOk="0">
                <a:moveTo>
                  <a:pt x="0" y="0"/>
                </a:moveTo>
                <a:cubicBezTo>
                  <a:pt x="223484" y="-43926"/>
                  <a:pt x="258210" y="48093"/>
                  <a:pt x="492443" y="0"/>
                </a:cubicBezTo>
                <a:cubicBezTo>
                  <a:pt x="516784" y="230387"/>
                  <a:pt x="460045" y="286368"/>
                  <a:pt x="492443" y="508885"/>
                </a:cubicBezTo>
                <a:cubicBezTo>
                  <a:pt x="524841" y="731402"/>
                  <a:pt x="485297" y="842600"/>
                  <a:pt x="492443" y="978625"/>
                </a:cubicBezTo>
                <a:cubicBezTo>
                  <a:pt x="295785" y="1008603"/>
                  <a:pt x="224854" y="975539"/>
                  <a:pt x="0" y="978625"/>
                </a:cubicBezTo>
                <a:cubicBezTo>
                  <a:pt x="-22323" y="781259"/>
                  <a:pt x="25332" y="590619"/>
                  <a:pt x="0" y="479526"/>
                </a:cubicBezTo>
                <a:cubicBezTo>
                  <a:pt x="-25332" y="368433"/>
                  <a:pt x="38498" y="118400"/>
                  <a:pt x="0" y="0"/>
                </a:cubicBezTo>
                <a:close/>
              </a:path>
              <a:path w="492443" h="978625" stroke="0" extrusionOk="0">
                <a:moveTo>
                  <a:pt x="0" y="0"/>
                </a:moveTo>
                <a:cubicBezTo>
                  <a:pt x="194008" y="-3997"/>
                  <a:pt x="300105" y="41974"/>
                  <a:pt x="492443" y="0"/>
                </a:cubicBezTo>
                <a:cubicBezTo>
                  <a:pt x="538879" y="121635"/>
                  <a:pt x="451769" y="266489"/>
                  <a:pt x="492443" y="469740"/>
                </a:cubicBezTo>
                <a:cubicBezTo>
                  <a:pt x="533117" y="672991"/>
                  <a:pt x="439241" y="838416"/>
                  <a:pt x="492443" y="978625"/>
                </a:cubicBezTo>
                <a:cubicBezTo>
                  <a:pt x="302250" y="1000232"/>
                  <a:pt x="222091" y="934428"/>
                  <a:pt x="0" y="978625"/>
                </a:cubicBezTo>
                <a:cubicBezTo>
                  <a:pt x="-5729" y="809089"/>
                  <a:pt x="21857" y="689312"/>
                  <a:pt x="0" y="469740"/>
                </a:cubicBezTo>
                <a:cubicBezTo>
                  <a:pt x="-21857" y="250168"/>
                  <a:pt x="3056" y="10635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20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DS</a:t>
            </a:r>
            <a:endParaRPr lang="ko-KR" altLang="en-US" sz="20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727128" y="298462"/>
            <a:ext cx="673774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매출액</a:t>
            </a:r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10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억 이상 게임들의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출시 플랫폼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906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EE3ADD-2F6C-4CE2-9914-D45C4CDB389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66950" y="355698"/>
            <a:ext cx="7658100" cy="6515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1665E8-5CC0-442A-B895-59D7A9198FC0}"/>
              </a:ext>
            </a:extLst>
          </p:cNvPr>
          <p:cNvSpPr/>
          <p:nvPr/>
        </p:nvSpPr>
        <p:spPr>
          <a:xfrm>
            <a:off x="2851671" y="788097"/>
            <a:ext cx="604645" cy="4448733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5F79E-51B2-4A07-A4F3-5A6D34F2328D}"/>
              </a:ext>
            </a:extLst>
          </p:cNvPr>
          <p:cNvSpPr txBox="1"/>
          <p:nvPr/>
        </p:nvSpPr>
        <p:spPr>
          <a:xfrm rot="10800000">
            <a:off x="2923160" y="5320843"/>
            <a:ext cx="461665" cy="1465942"/>
          </a:xfrm>
          <a:custGeom>
            <a:avLst/>
            <a:gdLst>
              <a:gd name="connsiteX0" fmla="*/ 0 w 461665"/>
              <a:gd name="connsiteY0" fmla="*/ 0 h 1465942"/>
              <a:gd name="connsiteX1" fmla="*/ 461665 w 461665"/>
              <a:gd name="connsiteY1" fmla="*/ 0 h 1465942"/>
              <a:gd name="connsiteX2" fmla="*/ 461665 w 461665"/>
              <a:gd name="connsiteY2" fmla="*/ 503307 h 1465942"/>
              <a:gd name="connsiteX3" fmla="*/ 461665 w 461665"/>
              <a:gd name="connsiteY3" fmla="*/ 1021273 h 1465942"/>
              <a:gd name="connsiteX4" fmla="*/ 461665 w 461665"/>
              <a:gd name="connsiteY4" fmla="*/ 1465942 h 1465942"/>
              <a:gd name="connsiteX5" fmla="*/ 0 w 461665"/>
              <a:gd name="connsiteY5" fmla="*/ 1465942 h 1465942"/>
              <a:gd name="connsiteX6" fmla="*/ 0 w 461665"/>
              <a:gd name="connsiteY6" fmla="*/ 977295 h 1465942"/>
              <a:gd name="connsiteX7" fmla="*/ 0 w 461665"/>
              <a:gd name="connsiteY7" fmla="*/ 473988 h 1465942"/>
              <a:gd name="connsiteX8" fmla="*/ 0 w 461665"/>
              <a:gd name="connsiteY8" fmla="*/ 0 h 14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65942" fill="none" extrusionOk="0">
                <a:moveTo>
                  <a:pt x="0" y="0"/>
                </a:moveTo>
                <a:cubicBezTo>
                  <a:pt x="106864" y="-38685"/>
                  <a:pt x="285488" y="20630"/>
                  <a:pt x="461665" y="0"/>
                </a:cubicBezTo>
                <a:cubicBezTo>
                  <a:pt x="509900" y="162208"/>
                  <a:pt x="451957" y="368519"/>
                  <a:pt x="461665" y="503307"/>
                </a:cubicBezTo>
                <a:cubicBezTo>
                  <a:pt x="471373" y="638095"/>
                  <a:pt x="456401" y="903415"/>
                  <a:pt x="461665" y="1021273"/>
                </a:cubicBezTo>
                <a:cubicBezTo>
                  <a:pt x="466929" y="1139131"/>
                  <a:pt x="436986" y="1244775"/>
                  <a:pt x="461665" y="1465942"/>
                </a:cubicBezTo>
                <a:cubicBezTo>
                  <a:pt x="351122" y="1518127"/>
                  <a:pt x="101265" y="1438207"/>
                  <a:pt x="0" y="1465942"/>
                </a:cubicBezTo>
                <a:cubicBezTo>
                  <a:pt x="-28657" y="1328426"/>
                  <a:pt x="42339" y="1107914"/>
                  <a:pt x="0" y="977295"/>
                </a:cubicBezTo>
                <a:cubicBezTo>
                  <a:pt x="-42339" y="846676"/>
                  <a:pt x="8915" y="690184"/>
                  <a:pt x="0" y="473988"/>
                </a:cubicBezTo>
                <a:cubicBezTo>
                  <a:pt x="-8915" y="257792"/>
                  <a:pt x="24214" y="217560"/>
                  <a:pt x="0" y="0"/>
                </a:cubicBezTo>
                <a:close/>
              </a:path>
              <a:path w="461665" h="1465942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504185" y="112087"/>
                  <a:pt x="439257" y="303711"/>
                  <a:pt x="461665" y="444669"/>
                </a:cubicBezTo>
                <a:cubicBezTo>
                  <a:pt x="484073" y="585627"/>
                  <a:pt x="456104" y="708326"/>
                  <a:pt x="461665" y="962635"/>
                </a:cubicBezTo>
                <a:cubicBezTo>
                  <a:pt x="467226" y="1216944"/>
                  <a:pt x="455106" y="1216246"/>
                  <a:pt x="461665" y="1465942"/>
                </a:cubicBezTo>
                <a:cubicBezTo>
                  <a:pt x="257324" y="1484101"/>
                  <a:pt x="160710" y="1459274"/>
                  <a:pt x="0" y="1465942"/>
                </a:cubicBezTo>
                <a:cubicBezTo>
                  <a:pt x="-13107" y="1356096"/>
                  <a:pt x="46835" y="1159582"/>
                  <a:pt x="0" y="947976"/>
                </a:cubicBezTo>
                <a:cubicBezTo>
                  <a:pt x="-46835" y="736370"/>
                  <a:pt x="897" y="681961"/>
                  <a:pt x="0" y="430010"/>
                </a:cubicBezTo>
                <a:cubicBezTo>
                  <a:pt x="-897" y="178059"/>
                  <a:pt x="41571" y="9442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Nintendo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3153993" y="-26439"/>
            <a:ext cx="6213560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매출액 </a:t>
            </a:r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10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억 이상 게임들의 </a:t>
            </a:r>
            <a:r>
              <a:rPr lang="ko-KR" altLang="en-US" sz="2800" dirty="0" err="1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퍼블리셔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113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_x236645536" descr="EMB000023782eeb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05" y="558249"/>
            <a:ext cx="7321353" cy="53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5F79E-51B2-4A07-A4F3-5A6D34F2328D}"/>
              </a:ext>
            </a:extLst>
          </p:cNvPr>
          <p:cNvSpPr txBox="1"/>
          <p:nvPr/>
        </p:nvSpPr>
        <p:spPr>
          <a:xfrm rot="10800000">
            <a:off x="2801601" y="5232848"/>
            <a:ext cx="461665" cy="1465942"/>
          </a:xfrm>
          <a:custGeom>
            <a:avLst/>
            <a:gdLst>
              <a:gd name="connsiteX0" fmla="*/ 0 w 461665"/>
              <a:gd name="connsiteY0" fmla="*/ 0 h 1465942"/>
              <a:gd name="connsiteX1" fmla="*/ 461665 w 461665"/>
              <a:gd name="connsiteY1" fmla="*/ 0 h 1465942"/>
              <a:gd name="connsiteX2" fmla="*/ 461665 w 461665"/>
              <a:gd name="connsiteY2" fmla="*/ 503307 h 1465942"/>
              <a:gd name="connsiteX3" fmla="*/ 461665 w 461665"/>
              <a:gd name="connsiteY3" fmla="*/ 1021273 h 1465942"/>
              <a:gd name="connsiteX4" fmla="*/ 461665 w 461665"/>
              <a:gd name="connsiteY4" fmla="*/ 1465942 h 1465942"/>
              <a:gd name="connsiteX5" fmla="*/ 0 w 461665"/>
              <a:gd name="connsiteY5" fmla="*/ 1465942 h 1465942"/>
              <a:gd name="connsiteX6" fmla="*/ 0 w 461665"/>
              <a:gd name="connsiteY6" fmla="*/ 977295 h 1465942"/>
              <a:gd name="connsiteX7" fmla="*/ 0 w 461665"/>
              <a:gd name="connsiteY7" fmla="*/ 473988 h 1465942"/>
              <a:gd name="connsiteX8" fmla="*/ 0 w 461665"/>
              <a:gd name="connsiteY8" fmla="*/ 0 h 14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65942" fill="none" extrusionOk="0">
                <a:moveTo>
                  <a:pt x="0" y="0"/>
                </a:moveTo>
                <a:cubicBezTo>
                  <a:pt x="106864" y="-38685"/>
                  <a:pt x="285488" y="20630"/>
                  <a:pt x="461665" y="0"/>
                </a:cubicBezTo>
                <a:cubicBezTo>
                  <a:pt x="509900" y="162208"/>
                  <a:pt x="451957" y="368519"/>
                  <a:pt x="461665" y="503307"/>
                </a:cubicBezTo>
                <a:cubicBezTo>
                  <a:pt x="471373" y="638095"/>
                  <a:pt x="456401" y="903415"/>
                  <a:pt x="461665" y="1021273"/>
                </a:cubicBezTo>
                <a:cubicBezTo>
                  <a:pt x="466929" y="1139131"/>
                  <a:pt x="436986" y="1244775"/>
                  <a:pt x="461665" y="1465942"/>
                </a:cubicBezTo>
                <a:cubicBezTo>
                  <a:pt x="351122" y="1518127"/>
                  <a:pt x="101265" y="1438207"/>
                  <a:pt x="0" y="1465942"/>
                </a:cubicBezTo>
                <a:cubicBezTo>
                  <a:pt x="-28657" y="1328426"/>
                  <a:pt x="42339" y="1107914"/>
                  <a:pt x="0" y="977295"/>
                </a:cubicBezTo>
                <a:cubicBezTo>
                  <a:pt x="-42339" y="846676"/>
                  <a:pt x="8915" y="690184"/>
                  <a:pt x="0" y="473988"/>
                </a:cubicBezTo>
                <a:cubicBezTo>
                  <a:pt x="-8915" y="257792"/>
                  <a:pt x="24214" y="217560"/>
                  <a:pt x="0" y="0"/>
                </a:cubicBezTo>
                <a:close/>
              </a:path>
              <a:path w="461665" h="1465942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504185" y="112087"/>
                  <a:pt x="439257" y="303711"/>
                  <a:pt x="461665" y="444669"/>
                </a:cubicBezTo>
                <a:cubicBezTo>
                  <a:pt x="484073" y="585627"/>
                  <a:pt x="456104" y="708326"/>
                  <a:pt x="461665" y="962635"/>
                </a:cubicBezTo>
                <a:cubicBezTo>
                  <a:pt x="467226" y="1216944"/>
                  <a:pt x="455106" y="1216246"/>
                  <a:pt x="461665" y="1465942"/>
                </a:cubicBezTo>
                <a:cubicBezTo>
                  <a:pt x="257324" y="1484101"/>
                  <a:pt x="160710" y="1459274"/>
                  <a:pt x="0" y="1465942"/>
                </a:cubicBezTo>
                <a:cubicBezTo>
                  <a:pt x="-13107" y="1356096"/>
                  <a:pt x="46835" y="1159582"/>
                  <a:pt x="0" y="947976"/>
                </a:cubicBezTo>
                <a:cubicBezTo>
                  <a:pt x="-46835" y="736370"/>
                  <a:pt x="897" y="681961"/>
                  <a:pt x="0" y="430010"/>
                </a:cubicBezTo>
                <a:cubicBezTo>
                  <a:pt x="-897" y="178059"/>
                  <a:pt x="41571" y="9442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smtClean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Platform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84906" y="2604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865139-E876-4A99-92D2-E084719600BD}"/>
              </a:ext>
            </a:extLst>
          </p:cNvPr>
          <p:cNvSpPr/>
          <p:nvPr/>
        </p:nvSpPr>
        <p:spPr>
          <a:xfrm>
            <a:off x="2874783" y="914399"/>
            <a:ext cx="315303" cy="4237635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328961" y="92450"/>
            <a:ext cx="773320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매출액 </a:t>
            </a:r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10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억 이상의 게임들의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장르별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총 판매량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24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7E604D-24A1-4500-8B97-C0EF592BCA8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71712" y="600075"/>
            <a:ext cx="7648575" cy="56578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42FA6E-2094-441C-AC1B-628ABADA821E}"/>
              </a:ext>
            </a:extLst>
          </p:cNvPr>
          <p:cNvSpPr/>
          <p:nvPr/>
        </p:nvSpPr>
        <p:spPr>
          <a:xfrm>
            <a:off x="2730902" y="1029419"/>
            <a:ext cx="328600" cy="4431481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201D2-F43F-41FD-827C-2525AD4FB5F9}"/>
              </a:ext>
            </a:extLst>
          </p:cNvPr>
          <p:cNvSpPr txBox="1"/>
          <p:nvPr/>
        </p:nvSpPr>
        <p:spPr>
          <a:xfrm rot="10800000">
            <a:off x="2648978" y="5524954"/>
            <a:ext cx="492443" cy="1041309"/>
          </a:xfrm>
          <a:custGeom>
            <a:avLst/>
            <a:gdLst>
              <a:gd name="connsiteX0" fmla="*/ 0 w 492443"/>
              <a:gd name="connsiteY0" fmla="*/ 0 h 1041309"/>
              <a:gd name="connsiteX1" fmla="*/ 492443 w 492443"/>
              <a:gd name="connsiteY1" fmla="*/ 0 h 1041309"/>
              <a:gd name="connsiteX2" fmla="*/ 492443 w 492443"/>
              <a:gd name="connsiteY2" fmla="*/ 499828 h 1041309"/>
              <a:gd name="connsiteX3" fmla="*/ 492443 w 492443"/>
              <a:gd name="connsiteY3" fmla="*/ 1041309 h 1041309"/>
              <a:gd name="connsiteX4" fmla="*/ 0 w 492443"/>
              <a:gd name="connsiteY4" fmla="*/ 1041309 h 1041309"/>
              <a:gd name="connsiteX5" fmla="*/ 0 w 492443"/>
              <a:gd name="connsiteY5" fmla="*/ 531068 h 1041309"/>
              <a:gd name="connsiteX6" fmla="*/ 0 w 492443"/>
              <a:gd name="connsiteY6" fmla="*/ 0 h 104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443" h="1041309" fill="none" extrusionOk="0">
                <a:moveTo>
                  <a:pt x="0" y="0"/>
                </a:moveTo>
                <a:cubicBezTo>
                  <a:pt x="221388" y="-26785"/>
                  <a:pt x="377546" y="54639"/>
                  <a:pt x="492443" y="0"/>
                </a:cubicBezTo>
                <a:cubicBezTo>
                  <a:pt x="500815" y="146951"/>
                  <a:pt x="456331" y="285972"/>
                  <a:pt x="492443" y="499828"/>
                </a:cubicBezTo>
                <a:cubicBezTo>
                  <a:pt x="528555" y="713684"/>
                  <a:pt x="483193" y="928777"/>
                  <a:pt x="492443" y="1041309"/>
                </a:cubicBezTo>
                <a:cubicBezTo>
                  <a:pt x="270890" y="1079811"/>
                  <a:pt x="123658" y="998191"/>
                  <a:pt x="0" y="1041309"/>
                </a:cubicBezTo>
                <a:cubicBezTo>
                  <a:pt x="-56929" y="821601"/>
                  <a:pt x="28382" y="690655"/>
                  <a:pt x="0" y="531068"/>
                </a:cubicBezTo>
                <a:cubicBezTo>
                  <a:pt x="-28382" y="371481"/>
                  <a:pt x="60027" y="179356"/>
                  <a:pt x="0" y="0"/>
                </a:cubicBezTo>
                <a:close/>
              </a:path>
              <a:path w="492443" h="1041309" stroke="0" extrusionOk="0">
                <a:moveTo>
                  <a:pt x="0" y="0"/>
                </a:moveTo>
                <a:cubicBezTo>
                  <a:pt x="234348" y="-55328"/>
                  <a:pt x="315093" y="58289"/>
                  <a:pt x="492443" y="0"/>
                </a:cubicBezTo>
                <a:cubicBezTo>
                  <a:pt x="495358" y="165526"/>
                  <a:pt x="451820" y="387874"/>
                  <a:pt x="492443" y="489415"/>
                </a:cubicBezTo>
                <a:cubicBezTo>
                  <a:pt x="533066" y="590956"/>
                  <a:pt x="484418" y="920896"/>
                  <a:pt x="492443" y="1041309"/>
                </a:cubicBezTo>
                <a:cubicBezTo>
                  <a:pt x="304349" y="1089060"/>
                  <a:pt x="227661" y="1012612"/>
                  <a:pt x="0" y="1041309"/>
                </a:cubicBezTo>
                <a:cubicBezTo>
                  <a:pt x="-50408" y="910932"/>
                  <a:pt x="28598" y="750828"/>
                  <a:pt x="0" y="531068"/>
                </a:cubicBezTo>
                <a:cubicBezTo>
                  <a:pt x="-28598" y="311308"/>
                  <a:pt x="60986" y="21767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2000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Sports</a:t>
            </a:r>
            <a:endParaRPr lang="ko-KR" altLang="en-US" sz="2000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494872" y="92450"/>
            <a:ext cx="74013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매출액 </a:t>
            </a:r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10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억 이상의 게임들의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총 판매량 평균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192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2541047" y="2497976"/>
            <a:ext cx="4562600" cy="1862048"/>
            <a:chOff x="2195803" y="2497976"/>
            <a:chExt cx="4562600" cy="1862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195803" y="2497976"/>
              <a:ext cx="2012089" cy="18620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rgbClr val="EDABA9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03</a:t>
              </a:r>
              <a:endParaRPr lang="ko-KR" altLang="en-US" sz="11500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4588257" y="2710484"/>
              <a:ext cx="1162498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A09484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 </a:t>
              </a:r>
              <a:r>
                <a:rPr lang="ko-KR" altLang="en-US" sz="3600" dirty="0" smtClean="0">
                  <a:solidFill>
                    <a:srgbClr val="A09484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결론</a:t>
              </a:r>
              <a:endParaRPr lang="ko-KR" altLang="en-US" sz="36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3CA2D-B067-4EF0-A870-A0C884C259ED}"/>
                </a:ext>
              </a:extLst>
            </p:cNvPr>
            <p:cNvSpPr txBox="1"/>
            <p:nvPr/>
          </p:nvSpPr>
          <p:spPr>
            <a:xfrm>
              <a:off x="4743108" y="3652448"/>
              <a:ext cx="201529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i="0" dirty="0" smtClean="0">
                  <a:solidFill>
                    <a:srgbClr val="A09484"/>
                  </a:solidFill>
                  <a:effectLst/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도표를 분석한 결과</a:t>
              </a:r>
              <a:endParaRPr lang="en-US" altLang="ko-KR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4847008" y="2612571"/>
            <a:ext cx="0" cy="1478166"/>
          </a:xfrm>
          <a:prstGeom prst="line">
            <a:avLst/>
          </a:prstGeom>
          <a:ln>
            <a:solidFill>
              <a:srgbClr val="A09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7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D3AA62-49BC-4C9C-85A1-58C1080B5D83}"/>
              </a:ext>
            </a:extLst>
          </p:cNvPr>
          <p:cNvSpPr/>
          <p:nvPr/>
        </p:nvSpPr>
        <p:spPr>
          <a:xfrm>
            <a:off x="0" y="81887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0BA00-F8BB-47A5-80ED-C25947C93B68}"/>
              </a:ext>
            </a:extLst>
          </p:cNvPr>
          <p:cNvSpPr txBox="1"/>
          <p:nvPr/>
        </p:nvSpPr>
        <p:spPr>
          <a:xfrm>
            <a:off x="686611" y="4031938"/>
            <a:ext cx="1322798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결론</a:t>
            </a:r>
            <a:endParaRPr lang="ko-KR" altLang="en-US" sz="4800" dirty="0">
              <a:solidFill>
                <a:srgbClr val="A09484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E2DEE6-DA2D-4A99-B138-E13EB33DB0AF}"/>
              </a:ext>
            </a:extLst>
          </p:cNvPr>
          <p:cNvSpPr txBox="1"/>
          <p:nvPr/>
        </p:nvSpPr>
        <p:spPr>
          <a:xfrm>
            <a:off x="686611" y="5009914"/>
            <a:ext cx="3868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Genre</a:t>
            </a:r>
            <a:r>
              <a:rPr lang="en-US" altLang="ko-KR" sz="24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. Sports</a:t>
            </a:r>
          </a:p>
          <a:p>
            <a:r>
              <a:rPr lang="en-US" altLang="ko-KR" sz="24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Publisher. Nintendo</a:t>
            </a:r>
          </a:p>
          <a:p>
            <a:r>
              <a:rPr lang="en-US" altLang="ko-KR" sz="24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Platform. Wii sports</a:t>
            </a:r>
            <a:endParaRPr lang="ko-KR" altLang="en-US" sz="2400" dirty="0">
              <a:solidFill>
                <a:srgbClr val="A09484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D9B568F9-021B-4364-8C32-F6AA4B443DC6}"/>
              </a:ext>
            </a:extLst>
          </p:cNvPr>
          <p:cNvSpPr/>
          <p:nvPr/>
        </p:nvSpPr>
        <p:spPr>
          <a:xfrm>
            <a:off x="6338824" y="4686345"/>
            <a:ext cx="1617019" cy="1666020"/>
          </a:xfrm>
          <a:prstGeom prst="flowChartConnector">
            <a:avLst/>
          </a:prstGeom>
          <a:solidFill>
            <a:srgbClr val="A09484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C645BFE2-DB15-4B38-86C2-2694BE6DCA18}"/>
              </a:ext>
            </a:extLst>
          </p:cNvPr>
          <p:cNvSpPr/>
          <p:nvPr/>
        </p:nvSpPr>
        <p:spPr>
          <a:xfrm>
            <a:off x="7523340" y="3412924"/>
            <a:ext cx="3340818" cy="3114315"/>
          </a:xfrm>
          <a:prstGeom prst="flowChartConnector">
            <a:avLst/>
          </a:prstGeom>
          <a:solidFill>
            <a:srgbClr val="F1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01B96-58BC-4C47-9421-7FF691EA96B7}"/>
              </a:ext>
            </a:extLst>
          </p:cNvPr>
          <p:cNvSpPr txBox="1"/>
          <p:nvPr/>
        </p:nvSpPr>
        <p:spPr>
          <a:xfrm>
            <a:off x="7300122" y="4693082"/>
            <a:ext cx="3787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“</a:t>
            </a:r>
            <a:r>
              <a:rPr lang="ko-KR" altLang="en-US" sz="3000" dirty="0" smtClean="0">
                <a:solidFill>
                  <a:schemeClr val="bg1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실내 스포츠 게임</a:t>
            </a:r>
            <a:r>
              <a:rPr lang="en-US" altLang="ko-KR" sz="3000" dirty="0" smtClean="0">
                <a:solidFill>
                  <a:schemeClr val="bg1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”</a:t>
            </a:r>
            <a:endParaRPr lang="en-US" altLang="ko-KR" sz="3000" dirty="0">
              <a:solidFill>
                <a:schemeClr val="bg1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470A429-AED8-437A-AF61-5B53969A4A34}"/>
              </a:ext>
            </a:extLst>
          </p:cNvPr>
          <p:cNvSpPr/>
          <p:nvPr/>
        </p:nvSpPr>
        <p:spPr>
          <a:xfrm>
            <a:off x="10199074" y="5519355"/>
            <a:ext cx="869406" cy="89575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32065" y="692345"/>
            <a:ext cx="9328943" cy="2720579"/>
            <a:chOff x="396864" y="1849110"/>
            <a:chExt cx="11312590" cy="328832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864" y="1897036"/>
              <a:ext cx="3692707" cy="324040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8185" y="1849110"/>
              <a:ext cx="3640340" cy="315279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7139" y="1849110"/>
              <a:ext cx="3562315" cy="310520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5401B96-58BC-4C47-9421-7FF691EA96B7}"/>
              </a:ext>
            </a:extLst>
          </p:cNvPr>
          <p:cNvSpPr txBox="1"/>
          <p:nvPr/>
        </p:nvSpPr>
        <p:spPr>
          <a:xfrm>
            <a:off x="5253706" y="5334689"/>
            <a:ext cx="378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코로나</a:t>
            </a:r>
            <a:r>
              <a:rPr lang="en-US" altLang="ko-KR" dirty="0" smtClean="0">
                <a:solidFill>
                  <a:schemeClr val="bg1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”</a:t>
            </a:r>
            <a:endParaRPr lang="en-US" altLang="ko-KR" dirty="0">
              <a:solidFill>
                <a:schemeClr val="bg1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340" y="659775"/>
            <a:ext cx="3168228" cy="27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743159" y="1759937"/>
            <a:ext cx="6705683" cy="264687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Q </a:t>
            </a:r>
            <a:r>
              <a:rPr lang="en-US" altLang="ko-KR" sz="16600" b="1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&amp;</a:t>
            </a:r>
            <a:r>
              <a:rPr lang="en-US" altLang="ko-KR" sz="16600" b="1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A</a:t>
            </a:r>
            <a:endParaRPr lang="ko-KR" altLang="en-US" sz="16600" b="1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C8CA20-B24A-4248-8EA3-A64B400CAC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18D83-1018-4F49-A9E8-19BA72B74DA0}"/>
              </a:ext>
            </a:extLst>
          </p:cNvPr>
          <p:cNvCxnSpPr>
            <a:cxnSpLocks/>
          </p:cNvCxnSpPr>
          <p:nvPr/>
        </p:nvCxnSpPr>
        <p:spPr>
          <a:xfrm>
            <a:off x="2572853" y="4522505"/>
            <a:ext cx="7046291" cy="0"/>
          </a:xfrm>
          <a:prstGeom prst="line">
            <a:avLst/>
          </a:prstGeom>
          <a:ln>
            <a:solidFill>
              <a:srgbClr val="A09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5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533836" y="2445388"/>
            <a:ext cx="7124323" cy="156966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Thank you!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C8CA20-B24A-4248-8EA3-A64B400CAC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3" name="하트 2">
            <a:extLst>
              <a:ext uri="{FF2B5EF4-FFF2-40B4-BE49-F238E27FC236}">
                <a16:creationId xmlns:a16="http://schemas.microsoft.com/office/drawing/2014/main" id="{E1516081-C94E-47A9-9A95-4F7FA8576FE4}"/>
              </a:ext>
            </a:extLst>
          </p:cNvPr>
          <p:cNvSpPr/>
          <p:nvPr/>
        </p:nvSpPr>
        <p:spPr>
          <a:xfrm>
            <a:off x="5605666" y="4276406"/>
            <a:ext cx="980661" cy="702365"/>
          </a:xfrm>
          <a:prstGeom prst="heart">
            <a:avLst/>
          </a:prstGeom>
          <a:solidFill>
            <a:srgbClr val="ED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2831309" y="2421785"/>
            <a:ext cx="6194797" cy="1862048"/>
            <a:chOff x="2301820" y="2497976"/>
            <a:chExt cx="6194797" cy="1862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1872629" cy="18620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rgbClr val="EDABA9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01</a:t>
              </a:r>
              <a:endParaRPr lang="ko-KR" altLang="en-US" sz="11500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4437492" y="2648607"/>
              <a:ext cx="10374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rgbClr val="A09484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서론</a:t>
              </a:r>
              <a:endParaRPr lang="ko-KR" altLang="en-US" sz="36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3CA2D-B067-4EF0-A870-A0C884C259ED}"/>
                </a:ext>
              </a:extLst>
            </p:cNvPr>
            <p:cNvSpPr txBox="1"/>
            <p:nvPr/>
          </p:nvSpPr>
          <p:spPr>
            <a:xfrm>
              <a:off x="4437492" y="3658309"/>
              <a:ext cx="405912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i="0" dirty="0" smtClean="0">
                  <a:solidFill>
                    <a:srgbClr val="A09484"/>
                  </a:solidFill>
                  <a:effectLst/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무엇을 중심으로 데이터를 분석할 것인가</a:t>
              </a:r>
              <a:endParaRPr lang="en-US" altLang="ko-KR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 flipH="1">
            <a:off x="4832634" y="2345594"/>
            <a:ext cx="6875" cy="2014430"/>
          </a:xfrm>
          <a:prstGeom prst="line">
            <a:avLst/>
          </a:prstGeom>
          <a:ln>
            <a:solidFill>
              <a:srgbClr val="A09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8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5500151" y="2992155"/>
            <a:ext cx="3478846" cy="3450153"/>
          </a:xfrm>
          <a:prstGeom prst="ellipse">
            <a:avLst/>
          </a:prstGeom>
          <a:solidFill>
            <a:srgbClr val="D7D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A60EE8-687E-4EAA-BDB9-3A47E3CDF2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1B3AB6-1059-47D3-929F-6547753CA43F}"/>
              </a:ext>
            </a:extLst>
          </p:cNvPr>
          <p:cNvSpPr txBox="1"/>
          <p:nvPr/>
        </p:nvSpPr>
        <p:spPr>
          <a:xfrm>
            <a:off x="438484" y="382670"/>
            <a:ext cx="160813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서론</a:t>
            </a:r>
            <a:endParaRPr lang="ko-KR" altLang="en-US" sz="60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598228" y="996903"/>
            <a:ext cx="3512076" cy="3414722"/>
          </a:xfrm>
          <a:prstGeom prst="ellipse">
            <a:avLst/>
          </a:prstGeom>
          <a:solidFill>
            <a:srgbClr val="F1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4433198" y="460638"/>
            <a:ext cx="3487019" cy="3468958"/>
          </a:xfrm>
          <a:prstGeom prst="ellipse">
            <a:avLst/>
          </a:prstGeom>
          <a:solidFill>
            <a:srgbClr val="EDE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91713" y="1860709"/>
            <a:ext cx="1608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지역별</a:t>
            </a:r>
            <a:endParaRPr lang="ko-KR" altLang="en-US" sz="4000" dirty="0">
              <a:solidFill>
                <a:srgbClr val="A09484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60230" y="2350321"/>
            <a:ext cx="1993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연도별</a:t>
            </a:r>
            <a:endParaRPr lang="ko-KR" altLang="en-US" sz="4000" dirty="0">
              <a:solidFill>
                <a:srgbClr val="A09484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35287" y="4478066"/>
            <a:ext cx="1608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출고량</a:t>
            </a:r>
            <a:endParaRPr lang="ko-KR" altLang="en-US" sz="4000" dirty="0">
              <a:solidFill>
                <a:srgbClr val="A09484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745" y="1488547"/>
            <a:ext cx="3016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LOCATION.</a:t>
            </a:r>
          </a:p>
          <a:p>
            <a:r>
              <a:rPr lang="en-US" altLang="ko-KR" sz="24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GENRE.</a:t>
            </a:r>
          </a:p>
          <a:p>
            <a:r>
              <a:rPr lang="en-US" altLang="ko-KR" sz="24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PUBLISHER.</a:t>
            </a:r>
          </a:p>
          <a:p>
            <a:r>
              <a:rPr lang="en-US" altLang="ko-KR" sz="24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PLATFORM.</a:t>
            </a:r>
          </a:p>
        </p:txBody>
      </p:sp>
    </p:spTree>
    <p:extLst>
      <p:ext uri="{BB962C8B-B14F-4D97-AF65-F5344CB8AC3E}">
        <p14:creationId xmlns:p14="http://schemas.microsoft.com/office/powerpoint/2010/main" val="399202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2 Bold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2647064" y="2420066"/>
            <a:ext cx="5434332" cy="1862048"/>
            <a:chOff x="2301820" y="2420066"/>
            <a:chExt cx="5434332" cy="1862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20066"/>
              <a:ext cx="2012089" cy="18620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rgbClr val="EDABA9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02</a:t>
              </a:r>
              <a:endParaRPr lang="ko-KR" altLang="en-US" sz="11500" dirty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5231940" y="2718973"/>
              <a:ext cx="103746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rgbClr val="A09484"/>
                  </a:solidFill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본론</a:t>
              </a:r>
              <a:endParaRPr lang="ko-KR" altLang="en-US" sz="3600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3CA2D-B067-4EF0-A870-A0C884C259ED}"/>
                </a:ext>
              </a:extLst>
            </p:cNvPr>
            <p:cNvSpPr txBox="1"/>
            <p:nvPr/>
          </p:nvSpPr>
          <p:spPr>
            <a:xfrm>
              <a:off x="5231940" y="3496897"/>
              <a:ext cx="250421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i="0" dirty="0" smtClean="0">
                  <a:solidFill>
                    <a:srgbClr val="A09484"/>
                  </a:solidFill>
                  <a:effectLst/>
                  <a:latin typeface="Sandoll 국대떡볶이 02 Bold" panose="020B0600000101010101" pitchFamily="34" charset="-127"/>
                  <a:ea typeface="Sandoll 국대떡볶이 02 Bold" panose="020B0600000101010101" pitchFamily="34" charset="-127"/>
                </a:rPr>
                <a:t>도표를 통한 데이터 분석</a:t>
              </a:r>
              <a:endParaRPr lang="en-US" altLang="ko-KR" dirty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 flipH="1">
            <a:off x="4888259" y="2420066"/>
            <a:ext cx="6875" cy="2014430"/>
          </a:xfrm>
          <a:prstGeom prst="line">
            <a:avLst/>
          </a:prstGeom>
          <a:ln>
            <a:solidFill>
              <a:srgbClr val="A09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3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5E8103-3B78-452C-ABF3-C7CCCCEA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023456" y="528638"/>
            <a:ext cx="7696200" cy="56483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D72979-EFB7-4ED5-AF97-57B971078BDD}"/>
              </a:ext>
            </a:extLst>
          </p:cNvPr>
          <p:cNvSpPr/>
          <p:nvPr/>
        </p:nvSpPr>
        <p:spPr>
          <a:xfrm>
            <a:off x="2556493" y="923636"/>
            <a:ext cx="297983" cy="4434554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52C07F-2A5A-4E72-B7F3-E9EEEAD15748}"/>
              </a:ext>
            </a:extLst>
          </p:cNvPr>
          <p:cNvSpPr/>
          <p:nvPr/>
        </p:nvSpPr>
        <p:spPr>
          <a:xfrm>
            <a:off x="3748143" y="2798859"/>
            <a:ext cx="297983" cy="2559331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A1AD95-BA5A-4C00-8343-B3F2546A9E44}"/>
              </a:ext>
            </a:extLst>
          </p:cNvPr>
          <p:cNvSpPr/>
          <p:nvPr/>
        </p:nvSpPr>
        <p:spPr>
          <a:xfrm>
            <a:off x="3146098" y="1436914"/>
            <a:ext cx="297983" cy="3921276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0770A-B7C9-44B0-A6F6-FF921151CB40}"/>
              </a:ext>
            </a:extLst>
          </p:cNvPr>
          <p:cNvSpPr txBox="1"/>
          <p:nvPr/>
        </p:nvSpPr>
        <p:spPr>
          <a:xfrm rot="10800000">
            <a:off x="3666300" y="5426894"/>
            <a:ext cx="461665" cy="1174205"/>
          </a:xfrm>
          <a:custGeom>
            <a:avLst/>
            <a:gdLst>
              <a:gd name="connsiteX0" fmla="*/ 0 w 461665"/>
              <a:gd name="connsiteY0" fmla="*/ 0 h 1174205"/>
              <a:gd name="connsiteX1" fmla="*/ 461665 w 461665"/>
              <a:gd name="connsiteY1" fmla="*/ 0 h 1174205"/>
              <a:gd name="connsiteX2" fmla="*/ 461665 w 461665"/>
              <a:gd name="connsiteY2" fmla="*/ 598845 h 1174205"/>
              <a:gd name="connsiteX3" fmla="*/ 461665 w 461665"/>
              <a:gd name="connsiteY3" fmla="*/ 1174205 h 1174205"/>
              <a:gd name="connsiteX4" fmla="*/ 0 w 461665"/>
              <a:gd name="connsiteY4" fmla="*/ 1174205 h 1174205"/>
              <a:gd name="connsiteX5" fmla="*/ 0 w 461665"/>
              <a:gd name="connsiteY5" fmla="*/ 575360 h 1174205"/>
              <a:gd name="connsiteX6" fmla="*/ 0 w 461665"/>
              <a:gd name="connsiteY6" fmla="*/ 0 h 117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74205" fill="none" extrusionOk="0">
                <a:moveTo>
                  <a:pt x="0" y="0"/>
                </a:moveTo>
                <a:cubicBezTo>
                  <a:pt x="120422" y="-8055"/>
                  <a:pt x="260013" y="37777"/>
                  <a:pt x="461665" y="0"/>
                </a:cubicBezTo>
                <a:cubicBezTo>
                  <a:pt x="461923" y="214072"/>
                  <a:pt x="448757" y="437550"/>
                  <a:pt x="461665" y="598845"/>
                </a:cubicBezTo>
                <a:cubicBezTo>
                  <a:pt x="474573" y="760141"/>
                  <a:pt x="438882" y="936624"/>
                  <a:pt x="461665" y="1174205"/>
                </a:cubicBezTo>
                <a:cubicBezTo>
                  <a:pt x="300857" y="1202864"/>
                  <a:pt x="180130" y="1144213"/>
                  <a:pt x="0" y="1174205"/>
                </a:cubicBezTo>
                <a:cubicBezTo>
                  <a:pt x="-60957" y="889136"/>
                  <a:pt x="59538" y="771803"/>
                  <a:pt x="0" y="575360"/>
                </a:cubicBezTo>
                <a:cubicBezTo>
                  <a:pt x="-59538" y="378917"/>
                  <a:pt x="25010" y="260022"/>
                  <a:pt x="0" y="0"/>
                </a:cubicBezTo>
                <a:close/>
              </a:path>
              <a:path w="461665" h="1174205" stroke="0" extrusionOk="0">
                <a:moveTo>
                  <a:pt x="0" y="0"/>
                </a:moveTo>
                <a:cubicBezTo>
                  <a:pt x="119849" y="-18547"/>
                  <a:pt x="253265" y="25091"/>
                  <a:pt x="461665" y="0"/>
                </a:cubicBezTo>
                <a:cubicBezTo>
                  <a:pt x="490528" y="229947"/>
                  <a:pt x="438147" y="379901"/>
                  <a:pt x="461665" y="575360"/>
                </a:cubicBezTo>
                <a:cubicBezTo>
                  <a:pt x="485183" y="770819"/>
                  <a:pt x="432039" y="909246"/>
                  <a:pt x="461665" y="1174205"/>
                </a:cubicBezTo>
                <a:cubicBezTo>
                  <a:pt x="339134" y="1210010"/>
                  <a:pt x="229165" y="1140530"/>
                  <a:pt x="0" y="1174205"/>
                </a:cubicBezTo>
                <a:cubicBezTo>
                  <a:pt x="-40141" y="1035352"/>
                  <a:pt x="29481" y="802503"/>
                  <a:pt x="0" y="610587"/>
                </a:cubicBezTo>
                <a:cubicBezTo>
                  <a:pt x="-29481" y="418671"/>
                  <a:pt x="9201" y="17028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33780549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Sports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BD382-B4EC-41AB-BFFF-8A9443FB9A5E}"/>
              </a:ext>
            </a:extLst>
          </p:cNvPr>
          <p:cNvSpPr txBox="1"/>
          <p:nvPr/>
        </p:nvSpPr>
        <p:spPr>
          <a:xfrm rot="10800000">
            <a:off x="3064255" y="5426894"/>
            <a:ext cx="461665" cy="1174205"/>
          </a:xfrm>
          <a:custGeom>
            <a:avLst/>
            <a:gdLst>
              <a:gd name="connsiteX0" fmla="*/ 0 w 461665"/>
              <a:gd name="connsiteY0" fmla="*/ 0 h 1174205"/>
              <a:gd name="connsiteX1" fmla="*/ 461665 w 461665"/>
              <a:gd name="connsiteY1" fmla="*/ 0 h 1174205"/>
              <a:gd name="connsiteX2" fmla="*/ 461665 w 461665"/>
              <a:gd name="connsiteY2" fmla="*/ 587103 h 1174205"/>
              <a:gd name="connsiteX3" fmla="*/ 461665 w 461665"/>
              <a:gd name="connsiteY3" fmla="*/ 1174205 h 1174205"/>
              <a:gd name="connsiteX4" fmla="*/ 0 w 461665"/>
              <a:gd name="connsiteY4" fmla="*/ 1174205 h 1174205"/>
              <a:gd name="connsiteX5" fmla="*/ 0 w 461665"/>
              <a:gd name="connsiteY5" fmla="*/ 610587 h 1174205"/>
              <a:gd name="connsiteX6" fmla="*/ 0 w 461665"/>
              <a:gd name="connsiteY6" fmla="*/ 0 h 117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74205" fill="none" extrusionOk="0">
                <a:moveTo>
                  <a:pt x="0" y="0"/>
                </a:moveTo>
                <a:cubicBezTo>
                  <a:pt x="120534" y="-42597"/>
                  <a:pt x="330442" y="55012"/>
                  <a:pt x="461665" y="0"/>
                </a:cubicBezTo>
                <a:cubicBezTo>
                  <a:pt x="473865" y="152661"/>
                  <a:pt x="416546" y="371468"/>
                  <a:pt x="461665" y="587103"/>
                </a:cubicBezTo>
                <a:cubicBezTo>
                  <a:pt x="506784" y="802738"/>
                  <a:pt x="420769" y="942806"/>
                  <a:pt x="461665" y="1174205"/>
                </a:cubicBezTo>
                <a:cubicBezTo>
                  <a:pt x="358950" y="1182606"/>
                  <a:pt x="183467" y="1156036"/>
                  <a:pt x="0" y="1174205"/>
                </a:cubicBezTo>
                <a:cubicBezTo>
                  <a:pt x="-40958" y="961941"/>
                  <a:pt x="54135" y="865405"/>
                  <a:pt x="0" y="610587"/>
                </a:cubicBezTo>
                <a:cubicBezTo>
                  <a:pt x="-54135" y="355769"/>
                  <a:pt x="34605" y="256074"/>
                  <a:pt x="0" y="0"/>
                </a:cubicBezTo>
                <a:close/>
              </a:path>
              <a:path w="461665" h="1174205" stroke="0" extrusionOk="0">
                <a:moveTo>
                  <a:pt x="0" y="0"/>
                </a:moveTo>
                <a:cubicBezTo>
                  <a:pt x="165242" y="-53825"/>
                  <a:pt x="344165" y="21207"/>
                  <a:pt x="461665" y="0"/>
                </a:cubicBezTo>
                <a:cubicBezTo>
                  <a:pt x="527772" y="123551"/>
                  <a:pt x="410014" y="295061"/>
                  <a:pt x="461665" y="587103"/>
                </a:cubicBezTo>
                <a:cubicBezTo>
                  <a:pt x="513316" y="879145"/>
                  <a:pt x="419697" y="922031"/>
                  <a:pt x="461665" y="1174205"/>
                </a:cubicBezTo>
                <a:cubicBezTo>
                  <a:pt x="336722" y="1179086"/>
                  <a:pt x="149656" y="1151103"/>
                  <a:pt x="0" y="1174205"/>
                </a:cubicBezTo>
                <a:cubicBezTo>
                  <a:pt x="-1041" y="912056"/>
                  <a:pt x="618" y="861396"/>
                  <a:pt x="0" y="587103"/>
                </a:cubicBezTo>
                <a:cubicBezTo>
                  <a:pt x="-618" y="312810"/>
                  <a:pt x="52352" y="13853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38664583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Shooter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12477-9C66-4AE3-830F-A9D5CF377579}"/>
              </a:ext>
            </a:extLst>
          </p:cNvPr>
          <p:cNvSpPr txBox="1"/>
          <p:nvPr/>
        </p:nvSpPr>
        <p:spPr>
          <a:xfrm rot="10800000">
            <a:off x="2472343" y="5426894"/>
            <a:ext cx="461665" cy="1174205"/>
          </a:xfrm>
          <a:custGeom>
            <a:avLst/>
            <a:gdLst>
              <a:gd name="connsiteX0" fmla="*/ 0 w 461665"/>
              <a:gd name="connsiteY0" fmla="*/ 0 h 1174205"/>
              <a:gd name="connsiteX1" fmla="*/ 461665 w 461665"/>
              <a:gd name="connsiteY1" fmla="*/ 0 h 1174205"/>
              <a:gd name="connsiteX2" fmla="*/ 461665 w 461665"/>
              <a:gd name="connsiteY2" fmla="*/ 610587 h 1174205"/>
              <a:gd name="connsiteX3" fmla="*/ 461665 w 461665"/>
              <a:gd name="connsiteY3" fmla="*/ 1174205 h 1174205"/>
              <a:gd name="connsiteX4" fmla="*/ 0 w 461665"/>
              <a:gd name="connsiteY4" fmla="*/ 1174205 h 1174205"/>
              <a:gd name="connsiteX5" fmla="*/ 0 w 461665"/>
              <a:gd name="connsiteY5" fmla="*/ 610587 h 1174205"/>
              <a:gd name="connsiteX6" fmla="*/ 0 w 461665"/>
              <a:gd name="connsiteY6" fmla="*/ 0 h 117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74205" fill="none" extrusionOk="0">
                <a:moveTo>
                  <a:pt x="0" y="0"/>
                </a:moveTo>
                <a:cubicBezTo>
                  <a:pt x="164749" y="-38483"/>
                  <a:pt x="358035" y="18691"/>
                  <a:pt x="461665" y="0"/>
                </a:cubicBezTo>
                <a:cubicBezTo>
                  <a:pt x="516749" y="292743"/>
                  <a:pt x="397531" y="313921"/>
                  <a:pt x="461665" y="610587"/>
                </a:cubicBezTo>
                <a:cubicBezTo>
                  <a:pt x="525799" y="907253"/>
                  <a:pt x="432355" y="1006401"/>
                  <a:pt x="461665" y="1174205"/>
                </a:cubicBezTo>
                <a:cubicBezTo>
                  <a:pt x="266018" y="1216730"/>
                  <a:pt x="211613" y="1120843"/>
                  <a:pt x="0" y="1174205"/>
                </a:cubicBezTo>
                <a:cubicBezTo>
                  <a:pt x="-60823" y="976631"/>
                  <a:pt x="6294" y="862775"/>
                  <a:pt x="0" y="610587"/>
                </a:cubicBezTo>
                <a:cubicBezTo>
                  <a:pt x="-6294" y="358399"/>
                  <a:pt x="4882" y="285256"/>
                  <a:pt x="0" y="0"/>
                </a:cubicBezTo>
                <a:close/>
              </a:path>
              <a:path w="461665" h="1174205" stroke="0" extrusionOk="0">
                <a:moveTo>
                  <a:pt x="0" y="0"/>
                </a:moveTo>
                <a:cubicBezTo>
                  <a:pt x="178140" y="-29654"/>
                  <a:pt x="310191" y="3531"/>
                  <a:pt x="461665" y="0"/>
                </a:cubicBezTo>
                <a:cubicBezTo>
                  <a:pt x="527327" y="212244"/>
                  <a:pt x="402310" y="449451"/>
                  <a:pt x="461665" y="598845"/>
                </a:cubicBezTo>
                <a:cubicBezTo>
                  <a:pt x="521020" y="748239"/>
                  <a:pt x="395875" y="915415"/>
                  <a:pt x="461665" y="1174205"/>
                </a:cubicBezTo>
                <a:cubicBezTo>
                  <a:pt x="249841" y="1197120"/>
                  <a:pt x="98022" y="1136782"/>
                  <a:pt x="0" y="1174205"/>
                </a:cubicBezTo>
                <a:cubicBezTo>
                  <a:pt x="-32942" y="914867"/>
                  <a:pt x="66836" y="869889"/>
                  <a:pt x="0" y="610587"/>
                </a:cubicBezTo>
                <a:cubicBezTo>
                  <a:pt x="-66836" y="351285"/>
                  <a:pt x="24060" y="18004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42037190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Platform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046126" y="88121"/>
            <a:ext cx="447430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북미 지역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선호 장르 차트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2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D18FDE-D449-48A5-9A7E-A426C8B5F65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81237" y="633412"/>
            <a:ext cx="7629525" cy="55911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16B283-8300-42E5-B172-81E0A53D62DD}"/>
              </a:ext>
            </a:extLst>
          </p:cNvPr>
          <p:cNvSpPr/>
          <p:nvPr/>
        </p:nvSpPr>
        <p:spPr>
          <a:xfrm>
            <a:off x="2737699" y="1007734"/>
            <a:ext cx="297983" cy="4434554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847FCE-77C0-4D96-86F6-21071C781A79}"/>
              </a:ext>
            </a:extLst>
          </p:cNvPr>
          <p:cNvSpPr/>
          <p:nvPr/>
        </p:nvSpPr>
        <p:spPr>
          <a:xfrm>
            <a:off x="4526487" y="2427193"/>
            <a:ext cx="297983" cy="3019535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FE5A5-A152-4E0B-A503-16F3767BC9A3}"/>
              </a:ext>
            </a:extLst>
          </p:cNvPr>
          <p:cNvSpPr txBox="1"/>
          <p:nvPr/>
        </p:nvSpPr>
        <p:spPr>
          <a:xfrm rot="10800000">
            <a:off x="4444645" y="5503816"/>
            <a:ext cx="461665" cy="1180011"/>
          </a:xfrm>
          <a:custGeom>
            <a:avLst/>
            <a:gdLst>
              <a:gd name="connsiteX0" fmla="*/ 0 w 461665"/>
              <a:gd name="connsiteY0" fmla="*/ 0 h 1180011"/>
              <a:gd name="connsiteX1" fmla="*/ 461665 w 461665"/>
              <a:gd name="connsiteY1" fmla="*/ 0 h 1180011"/>
              <a:gd name="connsiteX2" fmla="*/ 461665 w 461665"/>
              <a:gd name="connsiteY2" fmla="*/ 566405 h 1180011"/>
              <a:gd name="connsiteX3" fmla="*/ 461665 w 461665"/>
              <a:gd name="connsiteY3" fmla="*/ 1180011 h 1180011"/>
              <a:gd name="connsiteX4" fmla="*/ 0 w 461665"/>
              <a:gd name="connsiteY4" fmla="*/ 1180011 h 1180011"/>
              <a:gd name="connsiteX5" fmla="*/ 0 w 461665"/>
              <a:gd name="connsiteY5" fmla="*/ 601806 h 1180011"/>
              <a:gd name="connsiteX6" fmla="*/ 0 w 461665"/>
              <a:gd name="connsiteY6" fmla="*/ 0 h 118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80011" fill="none" extrusionOk="0">
                <a:moveTo>
                  <a:pt x="0" y="0"/>
                </a:moveTo>
                <a:cubicBezTo>
                  <a:pt x="160129" y="-33615"/>
                  <a:pt x="233147" y="48949"/>
                  <a:pt x="461665" y="0"/>
                </a:cubicBezTo>
                <a:cubicBezTo>
                  <a:pt x="491319" y="236706"/>
                  <a:pt x="424797" y="423252"/>
                  <a:pt x="461665" y="566405"/>
                </a:cubicBezTo>
                <a:cubicBezTo>
                  <a:pt x="498533" y="709559"/>
                  <a:pt x="451991" y="892628"/>
                  <a:pt x="461665" y="1180011"/>
                </a:cubicBezTo>
                <a:cubicBezTo>
                  <a:pt x="282824" y="1227747"/>
                  <a:pt x="135594" y="1165372"/>
                  <a:pt x="0" y="1180011"/>
                </a:cubicBezTo>
                <a:cubicBezTo>
                  <a:pt x="-9413" y="999231"/>
                  <a:pt x="56616" y="818463"/>
                  <a:pt x="0" y="601806"/>
                </a:cubicBezTo>
                <a:cubicBezTo>
                  <a:pt x="-56616" y="385150"/>
                  <a:pt x="12982" y="199091"/>
                  <a:pt x="0" y="0"/>
                </a:cubicBezTo>
                <a:close/>
              </a:path>
              <a:path w="461665" h="1180011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482448" y="274312"/>
                  <a:pt x="456065" y="358269"/>
                  <a:pt x="461665" y="554605"/>
                </a:cubicBezTo>
                <a:cubicBezTo>
                  <a:pt x="467265" y="750941"/>
                  <a:pt x="460678" y="930874"/>
                  <a:pt x="461665" y="1180011"/>
                </a:cubicBezTo>
                <a:cubicBezTo>
                  <a:pt x="270017" y="1208604"/>
                  <a:pt x="220907" y="1143185"/>
                  <a:pt x="0" y="1180011"/>
                </a:cubicBezTo>
                <a:cubicBezTo>
                  <a:pt x="-63106" y="1035792"/>
                  <a:pt x="62629" y="738510"/>
                  <a:pt x="0" y="601806"/>
                </a:cubicBezTo>
                <a:cubicBezTo>
                  <a:pt x="-62629" y="465102"/>
                  <a:pt x="14403" y="26675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Sports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A7104-021F-422F-BB98-0B9BBAE932C7}"/>
              </a:ext>
            </a:extLst>
          </p:cNvPr>
          <p:cNvSpPr txBox="1"/>
          <p:nvPr/>
        </p:nvSpPr>
        <p:spPr>
          <a:xfrm rot="10800000">
            <a:off x="2670443" y="5503816"/>
            <a:ext cx="461665" cy="1180011"/>
          </a:xfrm>
          <a:custGeom>
            <a:avLst/>
            <a:gdLst>
              <a:gd name="connsiteX0" fmla="*/ 0 w 461665"/>
              <a:gd name="connsiteY0" fmla="*/ 0 h 1180011"/>
              <a:gd name="connsiteX1" fmla="*/ 461665 w 461665"/>
              <a:gd name="connsiteY1" fmla="*/ 0 h 1180011"/>
              <a:gd name="connsiteX2" fmla="*/ 461665 w 461665"/>
              <a:gd name="connsiteY2" fmla="*/ 601806 h 1180011"/>
              <a:gd name="connsiteX3" fmla="*/ 461665 w 461665"/>
              <a:gd name="connsiteY3" fmla="*/ 1180011 h 1180011"/>
              <a:gd name="connsiteX4" fmla="*/ 0 w 461665"/>
              <a:gd name="connsiteY4" fmla="*/ 1180011 h 1180011"/>
              <a:gd name="connsiteX5" fmla="*/ 0 w 461665"/>
              <a:gd name="connsiteY5" fmla="*/ 590006 h 1180011"/>
              <a:gd name="connsiteX6" fmla="*/ 0 w 461665"/>
              <a:gd name="connsiteY6" fmla="*/ 0 h 118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80011" fill="none" extrusionOk="0">
                <a:moveTo>
                  <a:pt x="0" y="0"/>
                </a:moveTo>
                <a:cubicBezTo>
                  <a:pt x="174901" y="-28086"/>
                  <a:pt x="243001" y="53543"/>
                  <a:pt x="461665" y="0"/>
                </a:cubicBezTo>
                <a:cubicBezTo>
                  <a:pt x="495335" y="217046"/>
                  <a:pt x="417353" y="308035"/>
                  <a:pt x="461665" y="601806"/>
                </a:cubicBezTo>
                <a:cubicBezTo>
                  <a:pt x="505977" y="895577"/>
                  <a:pt x="406440" y="1044436"/>
                  <a:pt x="461665" y="1180011"/>
                </a:cubicBezTo>
                <a:cubicBezTo>
                  <a:pt x="290155" y="1202370"/>
                  <a:pt x="176693" y="1151050"/>
                  <a:pt x="0" y="1180011"/>
                </a:cubicBezTo>
                <a:cubicBezTo>
                  <a:pt x="-57223" y="897476"/>
                  <a:pt x="66676" y="718666"/>
                  <a:pt x="0" y="590006"/>
                </a:cubicBezTo>
                <a:cubicBezTo>
                  <a:pt x="-66676" y="461347"/>
                  <a:pt x="48504" y="265664"/>
                  <a:pt x="0" y="0"/>
                </a:cubicBezTo>
                <a:close/>
              </a:path>
              <a:path w="461665" h="1180011" stroke="0" extrusionOk="0">
                <a:moveTo>
                  <a:pt x="0" y="0"/>
                </a:moveTo>
                <a:cubicBezTo>
                  <a:pt x="145449" y="-26674"/>
                  <a:pt x="254887" y="54244"/>
                  <a:pt x="461665" y="0"/>
                </a:cubicBezTo>
                <a:cubicBezTo>
                  <a:pt x="518685" y="138746"/>
                  <a:pt x="444175" y="322197"/>
                  <a:pt x="461665" y="601806"/>
                </a:cubicBezTo>
                <a:cubicBezTo>
                  <a:pt x="479155" y="881415"/>
                  <a:pt x="455694" y="972288"/>
                  <a:pt x="461665" y="1180011"/>
                </a:cubicBezTo>
                <a:cubicBezTo>
                  <a:pt x="250822" y="1181678"/>
                  <a:pt x="145438" y="1151031"/>
                  <a:pt x="0" y="1180011"/>
                </a:cubicBezTo>
                <a:cubicBezTo>
                  <a:pt x="-39264" y="875995"/>
                  <a:pt x="28129" y="849684"/>
                  <a:pt x="0" y="566405"/>
                </a:cubicBezTo>
                <a:cubicBezTo>
                  <a:pt x="-28129" y="283126"/>
                  <a:pt x="64453" y="17193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8528546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Shooter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046126" y="88121"/>
            <a:ext cx="447430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유럽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지역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선호 장르 차트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04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68E33D-7009-49FC-A536-F9FDA2CC451B}"/>
              </a:ext>
            </a:extLst>
          </p:cNvPr>
          <p:cNvGrpSpPr/>
          <p:nvPr/>
        </p:nvGrpSpPr>
        <p:grpSpPr>
          <a:xfrm>
            <a:off x="2319337" y="71200"/>
            <a:ext cx="7553325" cy="5695950"/>
            <a:chOff x="2319337" y="581025"/>
            <a:chExt cx="7553325" cy="56959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F39BB88-8E3E-4793-937A-8AC24E72C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319337" y="581025"/>
              <a:ext cx="7553325" cy="569595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3B1DBE2-C9E0-42F8-93E6-A81701A5BE3F}"/>
                </a:ext>
              </a:extLst>
            </p:cNvPr>
            <p:cNvSpPr/>
            <p:nvPr/>
          </p:nvSpPr>
          <p:spPr>
            <a:xfrm>
              <a:off x="9306297" y="4883020"/>
              <a:ext cx="297983" cy="566495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01A284-6D3F-4A85-87DD-8197A924BC27}"/>
                </a:ext>
              </a:extLst>
            </p:cNvPr>
            <p:cNvSpPr/>
            <p:nvPr/>
          </p:nvSpPr>
          <p:spPr>
            <a:xfrm>
              <a:off x="2722594" y="1021182"/>
              <a:ext cx="297983" cy="4434554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6112CA-07E5-4F47-B1B1-3B8E033AB49B}"/>
                </a:ext>
              </a:extLst>
            </p:cNvPr>
            <p:cNvSpPr/>
            <p:nvPr/>
          </p:nvSpPr>
          <p:spPr>
            <a:xfrm>
              <a:off x="6910777" y="4341843"/>
              <a:ext cx="297983" cy="1113891"/>
            </a:xfrm>
            <a:prstGeom prst="rect">
              <a:avLst/>
            </a:prstGeom>
            <a:solidFill>
              <a:srgbClr val="F1BBBA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946F14A-A95C-4A26-AB0E-6344C1EA10FD}"/>
              </a:ext>
            </a:extLst>
          </p:cNvPr>
          <p:cNvSpPr txBox="1"/>
          <p:nvPr/>
        </p:nvSpPr>
        <p:spPr>
          <a:xfrm rot="10800000">
            <a:off x="6837645" y="5016761"/>
            <a:ext cx="461665" cy="1465942"/>
          </a:xfrm>
          <a:custGeom>
            <a:avLst/>
            <a:gdLst>
              <a:gd name="connsiteX0" fmla="*/ 0 w 461665"/>
              <a:gd name="connsiteY0" fmla="*/ 0 h 1465942"/>
              <a:gd name="connsiteX1" fmla="*/ 461665 w 461665"/>
              <a:gd name="connsiteY1" fmla="*/ 0 h 1465942"/>
              <a:gd name="connsiteX2" fmla="*/ 461665 w 461665"/>
              <a:gd name="connsiteY2" fmla="*/ 488647 h 1465942"/>
              <a:gd name="connsiteX3" fmla="*/ 461665 w 461665"/>
              <a:gd name="connsiteY3" fmla="*/ 962635 h 1465942"/>
              <a:gd name="connsiteX4" fmla="*/ 461665 w 461665"/>
              <a:gd name="connsiteY4" fmla="*/ 1465942 h 1465942"/>
              <a:gd name="connsiteX5" fmla="*/ 0 w 461665"/>
              <a:gd name="connsiteY5" fmla="*/ 1465942 h 1465942"/>
              <a:gd name="connsiteX6" fmla="*/ 0 w 461665"/>
              <a:gd name="connsiteY6" fmla="*/ 1006614 h 1465942"/>
              <a:gd name="connsiteX7" fmla="*/ 0 w 461665"/>
              <a:gd name="connsiteY7" fmla="*/ 503307 h 1465942"/>
              <a:gd name="connsiteX8" fmla="*/ 0 w 461665"/>
              <a:gd name="connsiteY8" fmla="*/ 0 h 14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65942" fill="none" extrusionOk="0">
                <a:moveTo>
                  <a:pt x="0" y="0"/>
                </a:moveTo>
                <a:cubicBezTo>
                  <a:pt x="228451" y="-26804"/>
                  <a:pt x="280732" y="50473"/>
                  <a:pt x="461665" y="0"/>
                </a:cubicBezTo>
                <a:cubicBezTo>
                  <a:pt x="511901" y="147871"/>
                  <a:pt x="407723" y="342469"/>
                  <a:pt x="461665" y="488647"/>
                </a:cubicBezTo>
                <a:cubicBezTo>
                  <a:pt x="515607" y="634825"/>
                  <a:pt x="437061" y="843531"/>
                  <a:pt x="461665" y="962635"/>
                </a:cubicBezTo>
                <a:cubicBezTo>
                  <a:pt x="486269" y="1081739"/>
                  <a:pt x="429291" y="1313938"/>
                  <a:pt x="461665" y="1465942"/>
                </a:cubicBezTo>
                <a:cubicBezTo>
                  <a:pt x="300918" y="1519536"/>
                  <a:pt x="200484" y="1413238"/>
                  <a:pt x="0" y="1465942"/>
                </a:cubicBezTo>
                <a:cubicBezTo>
                  <a:pt x="-42471" y="1329919"/>
                  <a:pt x="9367" y="1199869"/>
                  <a:pt x="0" y="1006614"/>
                </a:cubicBezTo>
                <a:cubicBezTo>
                  <a:pt x="-9367" y="813359"/>
                  <a:pt x="6205" y="655262"/>
                  <a:pt x="0" y="503307"/>
                </a:cubicBezTo>
                <a:cubicBezTo>
                  <a:pt x="-6205" y="351352"/>
                  <a:pt x="55988" y="182859"/>
                  <a:pt x="0" y="0"/>
                </a:cubicBezTo>
                <a:close/>
              </a:path>
              <a:path w="461665" h="1465942" stroke="0" extrusionOk="0">
                <a:moveTo>
                  <a:pt x="0" y="0"/>
                </a:moveTo>
                <a:cubicBezTo>
                  <a:pt x="145449" y="-26674"/>
                  <a:pt x="254887" y="54244"/>
                  <a:pt x="461665" y="0"/>
                </a:cubicBezTo>
                <a:cubicBezTo>
                  <a:pt x="521018" y="229055"/>
                  <a:pt x="415925" y="296890"/>
                  <a:pt x="461665" y="503307"/>
                </a:cubicBezTo>
                <a:cubicBezTo>
                  <a:pt x="507405" y="709724"/>
                  <a:pt x="443015" y="765683"/>
                  <a:pt x="461665" y="991954"/>
                </a:cubicBezTo>
                <a:cubicBezTo>
                  <a:pt x="480315" y="1218225"/>
                  <a:pt x="405380" y="1352249"/>
                  <a:pt x="461665" y="1465942"/>
                </a:cubicBezTo>
                <a:cubicBezTo>
                  <a:pt x="235606" y="1469665"/>
                  <a:pt x="107100" y="1434840"/>
                  <a:pt x="0" y="1465942"/>
                </a:cubicBezTo>
                <a:cubicBezTo>
                  <a:pt x="-16205" y="1350127"/>
                  <a:pt x="17939" y="1102840"/>
                  <a:pt x="0" y="947976"/>
                </a:cubicBezTo>
                <a:cubicBezTo>
                  <a:pt x="-17939" y="793112"/>
                  <a:pt x="26863" y="685768"/>
                  <a:pt x="0" y="503307"/>
                </a:cubicBezTo>
                <a:cubicBezTo>
                  <a:pt x="-26863" y="320846"/>
                  <a:pt x="35542" y="23006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8528546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Sports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E9F26-A6B2-4A13-8C45-4185B7625D85}"/>
              </a:ext>
            </a:extLst>
          </p:cNvPr>
          <p:cNvSpPr txBox="1"/>
          <p:nvPr/>
        </p:nvSpPr>
        <p:spPr>
          <a:xfrm rot="10800000">
            <a:off x="9233163" y="5008052"/>
            <a:ext cx="461665" cy="1465942"/>
          </a:xfrm>
          <a:custGeom>
            <a:avLst/>
            <a:gdLst>
              <a:gd name="connsiteX0" fmla="*/ 0 w 461665"/>
              <a:gd name="connsiteY0" fmla="*/ 0 h 1465942"/>
              <a:gd name="connsiteX1" fmla="*/ 461665 w 461665"/>
              <a:gd name="connsiteY1" fmla="*/ 0 h 1465942"/>
              <a:gd name="connsiteX2" fmla="*/ 461665 w 461665"/>
              <a:gd name="connsiteY2" fmla="*/ 473988 h 1465942"/>
              <a:gd name="connsiteX3" fmla="*/ 461665 w 461665"/>
              <a:gd name="connsiteY3" fmla="*/ 918657 h 1465942"/>
              <a:gd name="connsiteX4" fmla="*/ 461665 w 461665"/>
              <a:gd name="connsiteY4" fmla="*/ 1465942 h 1465942"/>
              <a:gd name="connsiteX5" fmla="*/ 0 w 461665"/>
              <a:gd name="connsiteY5" fmla="*/ 1465942 h 1465942"/>
              <a:gd name="connsiteX6" fmla="*/ 0 w 461665"/>
              <a:gd name="connsiteY6" fmla="*/ 962635 h 1465942"/>
              <a:gd name="connsiteX7" fmla="*/ 0 w 461665"/>
              <a:gd name="connsiteY7" fmla="*/ 503307 h 1465942"/>
              <a:gd name="connsiteX8" fmla="*/ 0 w 461665"/>
              <a:gd name="connsiteY8" fmla="*/ 0 h 14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465942" fill="none" extrusionOk="0">
                <a:moveTo>
                  <a:pt x="0" y="0"/>
                </a:moveTo>
                <a:cubicBezTo>
                  <a:pt x="95532" y="-40907"/>
                  <a:pt x="330341" y="27826"/>
                  <a:pt x="461665" y="0"/>
                </a:cubicBezTo>
                <a:cubicBezTo>
                  <a:pt x="515340" y="117246"/>
                  <a:pt x="420411" y="336441"/>
                  <a:pt x="461665" y="473988"/>
                </a:cubicBezTo>
                <a:cubicBezTo>
                  <a:pt x="502919" y="611535"/>
                  <a:pt x="445346" y="793799"/>
                  <a:pt x="461665" y="918657"/>
                </a:cubicBezTo>
                <a:cubicBezTo>
                  <a:pt x="477984" y="1043515"/>
                  <a:pt x="398067" y="1332429"/>
                  <a:pt x="461665" y="1465942"/>
                </a:cubicBezTo>
                <a:cubicBezTo>
                  <a:pt x="367766" y="1514857"/>
                  <a:pt x="96945" y="1417992"/>
                  <a:pt x="0" y="1465942"/>
                </a:cubicBezTo>
                <a:cubicBezTo>
                  <a:pt x="-36680" y="1316886"/>
                  <a:pt x="52408" y="1141169"/>
                  <a:pt x="0" y="962635"/>
                </a:cubicBezTo>
                <a:cubicBezTo>
                  <a:pt x="-52408" y="784101"/>
                  <a:pt x="41144" y="721091"/>
                  <a:pt x="0" y="503307"/>
                </a:cubicBezTo>
                <a:cubicBezTo>
                  <a:pt x="-41144" y="285523"/>
                  <a:pt x="50075" y="135545"/>
                  <a:pt x="0" y="0"/>
                </a:cubicBezTo>
                <a:close/>
              </a:path>
              <a:path w="461665" h="1465942" stroke="0" extrusionOk="0">
                <a:moveTo>
                  <a:pt x="0" y="0"/>
                </a:moveTo>
                <a:cubicBezTo>
                  <a:pt x="148503" y="-34756"/>
                  <a:pt x="243843" y="54825"/>
                  <a:pt x="461665" y="0"/>
                </a:cubicBezTo>
                <a:cubicBezTo>
                  <a:pt x="479830" y="157474"/>
                  <a:pt x="408631" y="292155"/>
                  <a:pt x="461665" y="444669"/>
                </a:cubicBezTo>
                <a:cubicBezTo>
                  <a:pt x="514699" y="597183"/>
                  <a:pt x="450545" y="692592"/>
                  <a:pt x="461665" y="918657"/>
                </a:cubicBezTo>
                <a:cubicBezTo>
                  <a:pt x="472785" y="1144722"/>
                  <a:pt x="418409" y="1305754"/>
                  <a:pt x="461665" y="1465942"/>
                </a:cubicBezTo>
                <a:cubicBezTo>
                  <a:pt x="348178" y="1466764"/>
                  <a:pt x="187685" y="1411279"/>
                  <a:pt x="0" y="1465942"/>
                </a:cubicBezTo>
                <a:cubicBezTo>
                  <a:pt x="-25923" y="1220513"/>
                  <a:pt x="57900" y="1186528"/>
                  <a:pt x="0" y="947976"/>
                </a:cubicBezTo>
                <a:cubicBezTo>
                  <a:pt x="-57900" y="709424"/>
                  <a:pt x="10484" y="614065"/>
                  <a:pt x="0" y="503307"/>
                </a:cubicBezTo>
                <a:cubicBezTo>
                  <a:pt x="-10484" y="392549"/>
                  <a:pt x="39718" y="12368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37940715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Shooter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B3C0A-0867-4469-960E-8F88047F0AC3}"/>
              </a:ext>
            </a:extLst>
          </p:cNvPr>
          <p:cNvSpPr txBox="1"/>
          <p:nvPr/>
        </p:nvSpPr>
        <p:spPr>
          <a:xfrm rot="10800000">
            <a:off x="2658170" y="5025470"/>
            <a:ext cx="461665" cy="1645296"/>
          </a:xfrm>
          <a:custGeom>
            <a:avLst/>
            <a:gdLst>
              <a:gd name="connsiteX0" fmla="*/ 0 w 461665"/>
              <a:gd name="connsiteY0" fmla="*/ 0 h 1645296"/>
              <a:gd name="connsiteX1" fmla="*/ 461665 w 461665"/>
              <a:gd name="connsiteY1" fmla="*/ 0 h 1645296"/>
              <a:gd name="connsiteX2" fmla="*/ 461665 w 461665"/>
              <a:gd name="connsiteY2" fmla="*/ 564885 h 1645296"/>
              <a:gd name="connsiteX3" fmla="*/ 461665 w 461665"/>
              <a:gd name="connsiteY3" fmla="*/ 1146223 h 1645296"/>
              <a:gd name="connsiteX4" fmla="*/ 461665 w 461665"/>
              <a:gd name="connsiteY4" fmla="*/ 1645296 h 1645296"/>
              <a:gd name="connsiteX5" fmla="*/ 0 w 461665"/>
              <a:gd name="connsiteY5" fmla="*/ 1645296 h 1645296"/>
              <a:gd name="connsiteX6" fmla="*/ 0 w 461665"/>
              <a:gd name="connsiteY6" fmla="*/ 1096864 h 1645296"/>
              <a:gd name="connsiteX7" fmla="*/ 0 w 461665"/>
              <a:gd name="connsiteY7" fmla="*/ 531979 h 1645296"/>
              <a:gd name="connsiteX8" fmla="*/ 0 w 461665"/>
              <a:gd name="connsiteY8" fmla="*/ 0 h 1645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665" h="1645296" fill="none" extrusionOk="0">
                <a:moveTo>
                  <a:pt x="0" y="0"/>
                </a:moveTo>
                <a:cubicBezTo>
                  <a:pt x="106864" y="-38685"/>
                  <a:pt x="285488" y="20630"/>
                  <a:pt x="461665" y="0"/>
                </a:cubicBezTo>
                <a:cubicBezTo>
                  <a:pt x="513054" y="224335"/>
                  <a:pt x="407045" y="423157"/>
                  <a:pt x="461665" y="564885"/>
                </a:cubicBezTo>
                <a:cubicBezTo>
                  <a:pt x="516285" y="706614"/>
                  <a:pt x="451842" y="917993"/>
                  <a:pt x="461665" y="1146223"/>
                </a:cubicBezTo>
                <a:cubicBezTo>
                  <a:pt x="471488" y="1374453"/>
                  <a:pt x="460630" y="1543889"/>
                  <a:pt x="461665" y="1645296"/>
                </a:cubicBezTo>
                <a:cubicBezTo>
                  <a:pt x="351122" y="1697481"/>
                  <a:pt x="101265" y="1617561"/>
                  <a:pt x="0" y="1645296"/>
                </a:cubicBezTo>
                <a:cubicBezTo>
                  <a:pt x="-1709" y="1445938"/>
                  <a:pt x="32907" y="1277303"/>
                  <a:pt x="0" y="1096864"/>
                </a:cubicBezTo>
                <a:cubicBezTo>
                  <a:pt x="-32907" y="916425"/>
                  <a:pt x="10194" y="802045"/>
                  <a:pt x="0" y="531979"/>
                </a:cubicBezTo>
                <a:cubicBezTo>
                  <a:pt x="-10194" y="261914"/>
                  <a:pt x="25795" y="162492"/>
                  <a:pt x="0" y="0"/>
                </a:cubicBezTo>
                <a:close/>
              </a:path>
              <a:path w="461665" h="1645296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498695" y="187201"/>
                  <a:pt x="443082" y="249648"/>
                  <a:pt x="461665" y="499073"/>
                </a:cubicBezTo>
                <a:cubicBezTo>
                  <a:pt x="480248" y="748498"/>
                  <a:pt x="450989" y="922501"/>
                  <a:pt x="461665" y="1080411"/>
                </a:cubicBezTo>
                <a:cubicBezTo>
                  <a:pt x="472341" y="1238321"/>
                  <a:pt x="418820" y="1395304"/>
                  <a:pt x="461665" y="1645296"/>
                </a:cubicBezTo>
                <a:cubicBezTo>
                  <a:pt x="257324" y="1663455"/>
                  <a:pt x="160710" y="1638628"/>
                  <a:pt x="0" y="1645296"/>
                </a:cubicBezTo>
                <a:cubicBezTo>
                  <a:pt x="-48713" y="1430569"/>
                  <a:pt x="26092" y="1192460"/>
                  <a:pt x="0" y="1063958"/>
                </a:cubicBezTo>
                <a:cubicBezTo>
                  <a:pt x="-26092" y="935456"/>
                  <a:pt x="4084" y="745047"/>
                  <a:pt x="0" y="482620"/>
                </a:cubicBezTo>
                <a:cubicBezTo>
                  <a:pt x="-4084" y="220193"/>
                  <a:pt x="2497" y="12555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Role-Playing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455559" y="249747"/>
            <a:ext cx="371447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일본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선호 장르 차트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43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09CE21-34FB-40EF-9351-A20B6DBDFFC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295525" y="609311"/>
            <a:ext cx="7600950" cy="5657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BA62E7-45B9-40B9-975B-9E516D171780}"/>
              </a:ext>
            </a:extLst>
          </p:cNvPr>
          <p:cNvSpPr/>
          <p:nvPr/>
        </p:nvSpPr>
        <p:spPr>
          <a:xfrm>
            <a:off x="2770435" y="1029383"/>
            <a:ext cx="297983" cy="4434554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2B586E-EECD-4358-BAD1-9638B03BFB10}"/>
              </a:ext>
            </a:extLst>
          </p:cNvPr>
          <p:cNvSpPr/>
          <p:nvPr/>
        </p:nvSpPr>
        <p:spPr>
          <a:xfrm>
            <a:off x="4559465" y="2222695"/>
            <a:ext cx="297983" cy="3241242"/>
          </a:xfrm>
          <a:prstGeom prst="rect">
            <a:avLst/>
          </a:prstGeom>
          <a:solidFill>
            <a:srgbClr val="F1BBBA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3F866-B744-4BFF-807B-FAB295743A80}"/>
              </a:ext>
            </a:extLst>
          </p:cNvPr>
          <p:cNvSpPr txBox="1"/>
          <p:nvPr/>
        </p:nvSpPr>
        <p:spPr>
          <a:xfrm rot="10800000">
            <a:off x="4477622" y="5534190"/>
            <a:ext cx="461665" cy="1127867"/>
          </a:xfrm>
          <a:custGeom>
            <a:avLst/>
            <a:gdLst>
              <a:gd name="connsiteX0" fmla="*/ 0 w 461665"/>
              <a:gd name="connsiteY0" fmla="*/ 0 h 1127867"/>
              <a:gd name="connsiteX1" fmla="*/ 461665 w 461665"/>
              <a:gd name="connsiteY1" fmla="*/ 0 h 1127867"/>
              <a:gd name="connsiteX2" fmla="*/ 461665 w 461665"/>
              <a:gd name="connsiteY2" fmla="*/ 541376 h 1127867"/>
              <a:gd name="connsiteX3" fmla="*/ 461665 w 461665"/>
              <a:gd name="connsiteY3" fmla="*/ 1127867 h 1127867"/>
              <a:gd name="connsiteX4" fmla="*/ 0 w 461665"/>
              <a:gd name="connsiteY4" fmla="*/ 1127867 h 1127867"/>
              <a:gd name="connsiteX5" fmla="*/ 0 w 461665"/>
              <a:gd name="connsiteY5" fmla="*/ 575212 h 1127867"/>
              <a:gd name="connsiteX6" fmla="*/ 0 w 461665"/>
              <a:gd name="connsiteY6" fmla="*/ 0 h 11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27867" fill="none" extrusionOk="0">
                <a:moveTo>
                  <a:pt x="0" y="0"/>
                </a:moveTo>
                <a:cubicBezTo>
                  <a:pt x="160129" y="-33615"/>
                  <a:pt x="233147" y="48949"/>
                  <a:pt x="461665" y="0"/>
                </a:cubicBezTo>
                <a:cubicBezTo>
                  <a:pt x="489881" y="244975"/>
                  <a:pt x="440078" y="338731"/>
                  <a:pt x="461665" y="541376"/>
                </a:cubicBezTo>
                <a:cubicBezTo>
                  <a:pt x="483252" y="744021"/>
                  <a:pt x="410370" y="953171"/>
                  <a:pt x="461665" y="1127867"/>
                </a:cubicBezTo>
                <a:cubicBezTo>
                  <a:pt x="282824" y="1175603"/>
                  <a:pt x="135594" y="1113228"/>
                  <a:pt x="0" y="1127867"/>
                </a:cubicBezTo>
                <a:cubicBezTo>
                  <a:pt x="-55352" y="1008662"/>
                  <a:pt x="9489" y="695479"/>
                  <a:pt x="0" y="575212"/>
                </a:cubicBezTo>
                <a:cubicBezTo>
                  <a:pt x="-9489" y="454946"/>
                  <a:pt x="2517" y="123649"/>
                  <a:pt x="0" y="0"/>
                </a:cubicBezTo>
                <a:close/>
              </a:path>
              <a:path w="461665" h="1127867" stroke="0" extrusionOk="0">
                <a:moveTo>
                  <a:pt x="0" y="0"/>
                </a:moveTo>
                <a:cubicBezTo>
                  <a:pt x="228474" y="-28474"/>
                  <a:pt x="337003" y="37935"/>
                  <a:pt x="461665" y="0"/>
                </a:cubicBezTo>
                <a:cubicBezTo>
                  <a:pt x="494389" y="170740"/>
                  <a:pt x="433158" y="366197"/>
                  <a:pt x="461665" y="530097"/>
                </a:cubicBezTo>
                <a:cubicBezTo>
                  <a:pt x="490172" y="693997"/>
                  <a:pt x="430918" y="927546"/>
                  <a:pt x="461665" y="1127867"/>
                </a:cubicBezTo>
                <a:cubicBezTo>
                  <a:pt x="270017" y="1156460"/>
                  <a:pt x="220907" y="1091041"/>
                  <a:pt x="0" y="1127867"/>
                </a:cubicBezTo>
                <a:cubicBezTo>
                  <a:pt x="-26973" y="948603"/>
                  <a:pt x="32417" y="778216"/>
                  <a:pt x="0" y="575212"/>
                </a:cubicBezTo>
                <a:cubicBezTo>
                  <a:pt x="-32417" y="372208"/>
                  <a:pt x="4493" y="28559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Sports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E523F-E13B-4B9E-92A4-5E975038F265}"/>
              </a:ext>
            </a:extLst>
          </p:cNvPr>
          <p:cNvSpPr txBox="1"/>
          <p:nvPr/>
        </p:nvSpPr>
        <p:spPr>
          <a:xfrm rot="10800000">
            <a:off x="2674861" y="5534190"/>
            <a:ext cx="461665" cy="1127867"/>
          </a:xfrm>
          <a:custGeom>
            <a:avLst/>
            <a:gdLst>
              <a:gd name="connsiteX0" fmla="*/ 0 w 461665"/>
              <a:gd name="connsiteY0" fmla="*/ 0 h 1127867"/>
              <a:gd name="connsiteX1" fmla="*/ 461665 w 461665"/>
              <a:gd name="connsiteY1" fmla="*/ 0 h 1127867"/>
              <a:gd name="connsiteX2" fmla="*/ 461665 w 461665"/>
              <a:gd name="connsiteY2" fmla="*/ 575212 h 1127867"/>
              <a:gd name="connsiteX3" fmla="*/ 461665 w 461665"/>
              <a:gd name="connsiteY3" fmla="*/ 1127867 h 1127867"/>
              <a:gd name="connsiteX4" fmla="*/ 0 w 461665"/>
              <a:gd name="connsiteY4" fmla="*/ 1127867 h 1127867"/>
              <a:gd name="connsiteX5" fmla="*/ 0 w 461665"/>
              <a:gd name="connsiteY5" fmla="*/ 563934 h 1127867"/>
              <a:gd name="connsiteX6" fmla="*/ 0 w 461665"/>
              <a:gd name="connsiteY6" fmla="*/ 0 h 11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1127867" fill="none" extrusionOk="0">
                <a:moveTo>
                  <a:pt x="0" y="0"/>
                </a:moveTo>
                <a:cubicBezTo>
                  <a:pt x="174901" y="-28086"/>
                  <a:pt x="243001" y="53543"/>
                  <a:pt x="461665" y="0"/>
                </a:cubicBezTo>
                <a:cubicBezTo>
                  <a:pt x="523012" y="253748"/>
                  <a:pt x="431095" y="441108"/>
                  <a:pt x="461665" y="575212"/>
                </a:cubicBezTo>
                <a:cubicBezTo>
                  <a:pt x="492235" y="709316"/>
                  <a:pt x="446635" y="990977"/>
                  <a:pt x="461665" y="1127867"/>
                </a:cubicBezTo>
                <a:cubicBezTo>
                  <a:pt x="290155" y="1150226"/>
                  <a:pt x="176693" y="1098906"/>
                  <a:pt x="0" y="1127867"/>
                </a:cubicBezTo>
                <a:cubicBezTo>
                  <a:pt x="-40108" y="880118"/>
                  <a:pt x="13254" y="706926"/>
                  <a:pt x="0" y="563934"/>
                </a:cubicBezTo>
                <a:cubicBezTo>
                  <a:pt x="-13254" y="420942"/>
                  <a:pt x="54657" y="185512"/>
                  <a:pt x="0" y="0"/>
                </a:cubicBezTo>
                <a:close/>
              </a:path>
              <a:path w="461665" h="1127867" stroke="0" extrusionOk="0">
                <a:moveTo>
                  <a:pt x="0" y="0"/>
                </a:moveTo>
                <a:cubicBezTo>
                  <a:pt x="145449" y="-26674"/>
                  <a:pt x="254887" y="54244"/>
                  <a:pt x="461665" y="0"/>
                </a:cubicBezTo>
                <a:cubicBezTo>
                  <a:pt x="489736" y="157861"/>
                  <a:pt x="449068" y="339888"/>
                  <a:pt x="461665" y="575212"/>
                </a:cubicBezTo>
                <a:cubicBezTo>
                  <a:pt x="474262" y="810536"/>
                  <a:pt x="456994" y="986627"/>
                  <a:pt x="461665" y="1127867"/>
                </a:cubicBezTo>
                <a:cubicBezTo>
                  <a:pt x="250822" y="1129534"/>
                  <a:pt x="145438" y="1098887"/>
                  <a:pt x="0" y="1127867"/>
                </a:cubicBezTo>
                <a:cubicBezTo>
                  <a:pt x="-37173" y="839896"/>
                  <a:pt x="63662" y="820429"/>
                  <a:pt x="0" y="541376"/>
                </a:cubicBezTo>
                <a:cubicBezTo>
                  <a:pt x="-63662" y="262323"/>
                  <a:pt x="44984" y="23054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A09484"/>
            </a:solidFill>
            <a:extLst>
              <a:ext uri="{C807C97D-BFC1-408E-A445-0C87EB9F89A2}">
                <ask:lineSketchStyleProps xmlns:ask="http://schemas.microsoft.com/office/drawing/2018/sketchyshapes" xmlns="" sd="8528546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rPr>
              <a:t>Shooter</a:t>
            </a:r>
            <a:endParaRPr lang="ko-KR" altLang="en-US" dirty="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046126" y="88121"/>
            <a:ext cx="457048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&lt; 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그 외</a:t>
            </a:r>
            <a:r>
              <a:rPr lang="ko-KR" altLang="en-US" sz="2800" dirty="0" smtClean="0">
                <a:solidFill>
                  <a:srgbClr val="A09484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 지역 </a:t>
            </a:r>
            <a:r>
              <a:rPr lang="ko-KR" altLang="en-US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선호 장르 차트 </a:t>
            </a:r>
            <a:r>
              <a:rPr lang="en-US" altLang="ko-KR" sz="2800" dirty="0" smtClean="0">
                <a:solidFill>
                  <a:srgbClr val="EDABA9"/>
                </a:solidFill>
                <a:latin typeface="Sandoll 국대떡볶이 02 Bold" panose="020B0600000101010101" pitchFamily="34" charset="-127"/>
                <a:ea typeface="Sandoll 국대떡볶이 02 Bold" panose="020B0600000101010101" pitchFamily="34" charset="-127"/>
              </a:rPr>
              <a:t>&gt;</a:t>
            </a:r>
            <a:endParaRPr lang="ko-KR" altLang="en-US" sz="2800" dirty="0">
              <a:solidFill>
                <a:srgbClr val="EDABA9"/>
              </a:solidFill>
              <a:latin typeface="Sandoll 국대떡볶이 02 Bold" panose="020B0600000101010101" pitchFamily="34" charset="-127"/>
              <a:ea typeface="Sandoll 국대떡볶이 02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94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3252</TotalTime>
  <Words>1063</Words>
  <Application>Microsoft Office PowerPoint</Application>
  <PresentationFormat>와이드스크린</PresentationFormat>
  <Paragraphs>183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Sandoll 국대떡볶이 01 Light</vt:lpstr>
      <vt:lpstr>Calibri</vt:lpstr>
      <vt:lpstr>Sandoll 국대떡볶이 02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백 경렬</cp:lastModifiedBy>
  <cp:revision>329</cp:revision>
  <dcterms:created xsi:type="dcterms:W3CDTF">2017-12-08T06:13:01Z</dcterms:created>
  <dcterms:modified xsi:type="dcterms:W3CDTF">2021-06-02T13:09:52Z</dcterms:modified>
</cp:coreProperties>
</file>